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6"/>
  </p:notes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Marcellus" charset="1" panose="020E0602050203020307"/>
      <p:regular r:id="rId19"/>
    </p:embeddedFont>
    <p:embeddedFont>
      <p:font typeface="Montserrat" charset="1" panose="000005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notesMasters/notesMaster1.xml" Type="http://schemas.openxmlformats.org/officeDocument/2006/relationships/notesMaster"/><Relationship Id="rId17" Target="theme/theme2.xml" Type="http://schemas.openxmlformats.org/officeDocument/2006/relationships/theme"/><Relationship Id="rId18" Target="notesSlides/notesSlide1.xml" Type="http://schemas.openxmlformats.org/officeDocument/2006/relationships/notesSlide"/><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notesSlides/notesSlide2.xml" Type="http://schemas.openxmlformats.org/officeDocument/2006/relationships/notesSlide"/><Relationship Id="rId22" Target="notesSlides/notesSlide3.xml" Type="http://schemas.openxmlformats.org/officeDocument/2006/relationships/notesSlide"/><Relationship Id="rId23" Target="notesSlides/notesSlide4.xml" Type="http://schemas.openxmlformats.org/officeDocument/2006/relationships/notesSlide"/><Relationship Id="rId24" Target="notesSlides/notesSlide5.xml" Type="http://schemas.openxmlformats.org/officeDocument/2006/relationships/notesSlide"/><Relationship Id="rId25" Target="notesSlides/notesSlide6.xml" Type="http://schemas.openxmlformats.org/officeDocument/2006/relationships/notesSlide"/><Relationship Id="rId26" Target="notesSlides/notesSlide7.xml" Type="http://schemas.openxmlformats.org/officeDocument/2006/relationships/notesSlide"/><Relationship Id="rId27" Target="notesSlides/notesSlide8.xml" Type="http://schemas.openxmlformats.org/officeDocument/2006/relationships/notesSlide"/><Relationship Id="rId28" Target="notesSlides/notesSlide9.xml" Type="http://schemas.openxmlformats.org/officeDocument/2006/relationships/notesSlide"/><Relationship Id="rId29" Target="notesSlides/notesSlide10.xml" Type="http://schemas.openxmlformats.org/officeDocument/2006/relationships/notesSlide"/><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10.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2</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4</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9.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2.png" Type="http://schemas.openxmlformats.org/officeDocument/2006/relationships/image"/><Relationship Id="rId4" Target="../media/image13.png" Type="http://schemas.openxmlformats.org/officeDocument/2006/relationships/image"/><Relationship Id="rId5" Target="../media/image14.png" Type="http://schemas.openxmlformats.org/officeDocument/2006/relationships/image"/><Relationship Id="rId6" Target="../media/image15.png" Type="http://schemas.openxmlformats.org/officeDocument/2006/relationships/image"/><Relationship Id="rId7" Target="../media/image1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3.png" Type="http://schemas.openxmlformats.org/officeDocument/2006/relationships/image"/><Relationship Id="rId4"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6.png" Type="http://schemas.openxmlformats.org/officeDocument/2006/relationships/image"/><Relationship Id="rId4"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9.png" Type="http://schemas.openxmlformats.org/officeDocument/2006/relationships/image"/><Relationship Id="rId4" Target="../media/image10.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C8AB"/>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4">
                <a:alpha val="90196"/>
              </a:srgbClr>
            </a:solidFill>
            <a:ln w="12700">
              <a:solidFill>
                <a:srgbClr val="000000"/>
              </a:solidFill>
            </a:ln>
          </p:spPr>
        </p:sp>
      </p:grpSp>
      <p:grpSp>
        <p:nvGrpSpPr>
          <p:cNvPr name="Group 6" id="6"/>
          <p:cNvGrpSpPr>
            <a:grpSpLocks noChangeAspect="true"/>
          </p:cNvGrpSpPr>
          <p:nvPr/>
        </p:nvGrpSpPr>
        <p:grpSpPr>
          <a:xfrm rot="0">
            <a:off x="0" y="0"/>
            <a:ext cx="7200900" cy="10287000"/>
            <a:chOff x="0" y="0"/>
            <a:chExt cx="9601200" cy="13716000"/>
          </a:xfrm>
        </p:grpSpPr>
        <p:sp>
          <p:nvSpPr>
            <p:cNvPr name="Freeform 7" id="7" descr="preencoded.png"/>
            <p:cNvSpPr/>
            <p:nvPr/>
          </p:nvSpPr>
          <p:spPr>
            <a:xfrm flipH="false" flipV="false" rot="0">
              <a:off x="0" y="0"/>
              <a:ext cx="9601200" cy="13716000"/>
            </a:xfrm>
            <a:custGeom>
              <a:avLst/>
              <a:gdLst/>
              <a:ahLst/>
              <a:cxnLst/>
              <a:rect r="r" b="b" t="t" l="l"/>
              <a:pathLst>
                <a:path h="13716000" w="9601200">
                  <a:moveTo>
                    <a:pt x="0" y="0"/>
                  </a:moveTo>
                  <a:lnTo>
                    <a:pt x="9601200" y="0"/>
                  </a:lnTo>
                  <a:lnTo>
                    <a:pt x="9601200" y="13716000"/>
                  </a:lnTo>
                  <a:lnTo>
                    <a:pt x="0" y="13716000"/>
                  </a:lnTo>
                  <a:lnTo>
                    <a:pt x="0" y="0"/>
                  </a:lnTo>
                  <a:close/>
                </a:path>
              </a:pathLst>
            </a:custGeom>
            <a:blipFill>
              <a:blip r:embed="rId3"/>
              <a:stretch>
                <a:fillRect l="0" t="0" r="0" b="0"/>
              </a:stretch>
            </a:blipFill>
          </p:spPr>
        </p:sp>
      </p:grpSp>
      <p:sp>
        <p:nvSpPr>
          <p:cNvPr name="TextBox 8" id="8"/>
          <p:cNvSpPr txBox="true"/>
          <p:nvPr/>
        </p:nvSpPr>
        <p:spPr>
          <a:xfrm rot="0">
            <a:off x="7850237" y="2883247"/>
            <a:ext cx="9445526" cy="2185987"/>
          </a:xfrm>
          <a:prstGeom prst="rect">
            <a:avLst/>
          </a:prstGeom>
        </p:spPr>
        <p:txBody>
          <a:bodyPr anchor="t" rtlCol="false" tIns="0" lIns="0" bIns="0" rIns="0">
            <a:spAutoFit/>
          </a:bodyPr>
          <a:lstStyle/>
          <a:p>
            <a:pPr algn="l">
              <a:lnSpc>
                <a:spcPts val="8312"/>
              </a:lnSpc>
            </a:pPr>
            <a:r>
              <a:rPr lang="en-US" sz="6374">
                <a:solidFill>
                  <a:srgbClr val="532418"/>
                </a:solidFill>
                <a:latin typeface="Marcellus"/>
                <a:ea typeface="Marcellus"/>
                <a:cs typeface="Marcellus"/>
                <a:sym typeface="Marcellus"/>
              </a:rPr>
              <a:t>Customer Shopping Behavior Analysis</a:t>
            </a:r>
          </a:p>
        </p:txBody>
      </p:sp>
      <p:sp>
        <p:nvSpPr>
          <p:cNvPr name="TextBox 9" id="9"/>
          <p:cNvSpPr txBox="true"/>
          <p:nvPr/>
        </p:nvSpPr>
        <p:spPr>
          <a:xfrm rot="0">
            <a:off x="7850237" y="5475386"/>
            <a:ext cx="9445526" cy="1861542"/>
          </a:xfrm>
          <a:prstGeom prst="rect">
            <a:avLst/>
          </a:prstGeom>
        </p:spPr>
        <p:txBody>
          <a:bodyPr anchor="t" rtlCol="false" tIns="0" lIns="0" bIns="0" rIns="0">
            <a:spAutoFit/>
          </a:bodyPr>
          <a:lstStyle/>
          <a:p>
            <a:pPr algn="l">
              <a:lnSpc>
                <a:spcPts val="2875"/>
              </a:lnSpc>
            </a:pPr>
            <a:r>
              <a:rPr lang="en-US" sz="2187">
                <a:solidFill>
                  <a:srgbClr val="67534F"/>
                </a:solidFill>
                <a:latin typeface="Montserrat"/>
                <a:ea typeface="Montserrat"/>
                <a:cs typeface="Montserrat"/>
                <a:sym typeface="Montserrat"/>
              </a:rPr>
              <a:t>This project analyzes customer shopping behavior using transactional data to uncover insights into spending patterns, customer segments, product preferences, and subscription behavior. Our goal is to guide strategic business decisions for enhanced business growth.</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C8AB"/>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4">
                <a:alpha val="90196"/>
              </a:srgbClr>
            </a:solidFill>
            <a:ln w="12700">
              <a:solidFill>
                <a:srgbClr val="000000"/>
              </a:solidFill>
            </a:ln>
          </p:spPr>
        </p:sp>
      </p:grpSp>
      <p:sp>
        <p:nvSpPr>
          <p:cNvPr name="TextBox 6" id="6"/>
          <p:cNvSpPr txBox="true"/>
          <p:nvPr/>
        </p:nvSpPr>
        <p:spPr>
          <a:xfrm rot="0">
            <a:off x="873472" y="619571"/>
            <a:ext cx="8771185" cy="999381"/>
          </a:xfrm>
          <a:prstGeom prst="rect">
            <a:avLst/>
          </a:prstGeom>
        </p:spPr>
        <p:txBody>
          <a:bodyPr anchor="t" rtlCol="false" tIns="0" lIns="0" bIns="0" rIns="0">
            <a:spAutoFit/>
          </a:bodyPr>
          <a:lstStyle/>
          <a:p>
            <a:pPr algn="l">
              <a:lnSpc>
                <a:spcPts val="7312"/>
              </a:lnSpc>
            </a:pPr>
            <a:r>
              <a:rPr lang="en-US" sz="5625">
                <a:solidFill>
                  <a:srgbClr val="532418"/>
                </a:solidFill>
                <a:latin typeface="Marcellus"/>
                <a:ea typeface="Marcellus"/>
                <a:cs typeface="Marcellus"/>
                <a:sym typeface="Marcellus"/>
              </a:rPr>
              <a:t>Business Recommendations</a:t>
            </a:r>
          </a:p>
        </p:txBody>
      </p:sp>
      <p:grpSp>
        <p:nvGrpSpPr>
          <p:cNvPr name="Group 7" id="7"/>
          <p:cNvGrpSpPr>
            <a:grpSpLocks noChangeAspect="true"/>
          </p:cNvGrpSpPr>
          <p:nvPr/>
        </p:nvGrpSpPr>
        <p:grpSpPr>
          <a:xfrm rot="0">
            <a:off x="873472" y="2117972"/>
            <a:ext cx="1247775" cy="1497360"/>
            <a:chOff x="0" y="0"/>
            <a:chExt cx="1663700" cy="1996480"/>
          </a:xfrm>
        </p:grpSpPr>
        <p:sp>
          <p:nvSpPr>
            <p:cNvPr name="Freeform 8" id="8" descr="preencoded.png"/>
            <p:cNvSpPr/>
            <p:nvPr/>
          </p:nvSpPr>
          <p:spPr>
            <a:xfrm flipH="false" flipV="false" rot="0">
              <a:off x="0" y="0"/>
              <a:ext cx="1663700" cy="1996440"/>
            </a:xfrm>
            <a:custGeom>
              <a:avLst/>
              <a:gdLst/>
              <a:ahLst/>
              <a:cxnLst/>
              <a:rect r="r" b="b" t="t" l="l"/>
              <a:pathLst>
                <a:path h="1996440" w="1663700">
                  <a:moveTo>
                    <a:pt x="0" y="0"/>
                  </a:moveTo>
                  <a:lnTo>
                    <a:pt x="1663700" y="0"/>
                  </a:lnTo>
                  <a:lnTo>
                    <a:pt x="1663700" y="1996440"/>
                  </a:lnTo>
                  <a:lnTo>
                    <a:pt x="0" y="1996440"/>
                  </a:lnTo>
                  <a:lnTo>
                    <a:pt x="0" y="0"/>
                  </a:lnTo>
                  <a:close/>
                </a:path>
              </a:pathLst>
            </a:custGeom>
            <a:blipFill>
              <a:blip r:embed="rId3"/>
              <a:stretch>
                <a:fillRect l="-64" t="0" r="-64" b="-2"/>
              </a:stretch>
            </a:blipFill>
          </p:spPr>
        </p:sp>
      </p:grpSp>
      <p:sp>
        <p:nvSpPr>
          <p:cNvPr name="TextBox 9" id="9"/>
          <p:cNvSpPr txBox="true"/>
          <p:nvPr/>
        </p:nvSpPr>
        <p:spPr>
          <a:xfrm rot="0">
            <a:off x="2370684" y="2338834"/>
            <a:ext cx="3587502" cy="495002"/>
          </a:xfrm>
          <a:prstGeom prst="rect">
            <a:avLst/>
          </a:prstGeom>
        </p:spPr>
        <p:txBody>
          <a:bodyPr anchor="t" rtlCol="false" tIns="0" lIns="0" bIns="0" rIns="0">
            <a:spAutoFit/>
          </a:bodyPr>
          <a:lstStyle/>
          <a:p>
            <a:pPr algn="l">
              <a:lnSpc>
                <a:spcPts val="3624"/>
              </a:lnSpc>
            </a:pPr>
            <a:r>
              <a:rPr lang="en-US" sz="2812">
                <a:solidFill>
                  <a:srgbClr val="67534F"/>
                </a:solidFill>
                <a:latin typeface="Marcellus"/>
                <a:ea typeface="Marcellus"/>
                <a:cs typeface="Marcellus"/>
                <a:sym typeface="Marcellus"/>
              </a:rPr>
              <a:t>Boost Subscriptions</a:t>
            </a:r>
          </a:p>
        </p:txBody>
      </p:sp>
      <p:sp>
        <p:nvSpPr>
          <p:cNvPr name="TextBox 10" id="10"/>
          <p:cNvSpPr txBox="true"/>
          <p:nvPr/>
        </p:nvSpPr>
        <p:spPr>
          <a:xfrm rot="0">
            <a:off x="2370684" y="2954982"/>
            <a:ext cx="15043845" cy="353020"/>
          </a:xfrm>
          <a:prstGeom prst="rect">
            <a:avLst/>
          </a:prstGeom>
        </p:spPr>
        <p:txBody>
          <a:bodyPr anchor="t" rtlCol="false" tIns="0" lIns="0" bIns="0" rIns="0">
            <a:spAutoFit/>
          </a:bodyPr>
          <a:lstStyle/>
          <a:p>
            <a:pPr algn="l">
              <a:lnSpc>
                <a:spcPts val="2500"/>
              </a:lnSpc>
            </a:pPr>
            <a:r>
              <a:rPr lang="en-US" sz="1937">
                <a:solidFill>
                  <a:srgbClr val="67534F"/>
                </a:solidFill>
                <a:latin typeface="Montserrat"/>
                <a:ea typeface="Montserrat"/>
                <a:cs typeface="Montserrat"/>
                <a:sym typeface="Montserrat"/>
              </a:rPr>
              <a:t>Promote exclusive benefits to increase subscriber base.</a:t>
            </a:r>
          </a:p>
        </p:txBody>
      </p:sp>
      <p:grpSp>
        <p:nvGrpSpPr>
          <p:cNvPr name="Group 11" id="11"/>
          <p:cNvGrpSpPr>
            <a:grpSpLocks noChangeAspect="true"/>
          </p:cNvGrpSpPr>
          <p:nvPr/>
        </p:nvGrpSpPr>
        <p:grpSpPr>
          <a:xfrm rot="0">
            <a:off x="873472" y="3615332"/>
            <a:ext cx="1247775" cy="1497360"/>
            <a:chOff x="0" y="0"/>
            <a:chExt cx="1663700" cy="1996480"/>
          </a:xfrm>
        </p:grpSpPr>
        <p:sp>
          <p:nvSpPr>
            <p:cNvPr name="Freeform 12" id="12" descr="preencoded.png"/>
            <p:cNvSpPr/>
            <p:nvPr/>
          </p:nvSpPr>
          <p:spPr>
            <a:xfrm flipH="false" flipV="false" rot="0">
              <a:off x="0" y="0"/>
              <a:ext cx="1663700" cy="1996440"/>
            </a:xfrm>
            <a:custGeom>
              <a:avLst/>
              <a:gdLst/>
              <a:ahLst/>
              <a:cxnLst/>
              <a:rect r="r" b="b" t="t" l="l"/>
              <a:pathLst>
                <a:path h="1996440" w="1663700">
                  <a:moveTo>
                    <a:pt x="0" y="0"/>
                  </a:moveTo>
                  <a:lnTo>
                    <a:pt x="1663700" y="0"/>
                  </a:lnTo>
                  <a:lnTo>
                    <a:pt x="1663700" y="1996440"/>
                  </a:lnTo>
                  <a:lnTo>
                    <a:pt x="0" y="1996440"/>
                  </a:lnTo>
                  <a:lnTo>
                    <a:pt x="0" y="0"/>
                  </a:lnTo>
                  <a:close/>
                </a:path>
              </a:pathLst>
            </a:custGeom>
            <a:blipFill>
              <a:blip r:embed="rId4"/>
              <a:stretch>
                <a:fillRect l="-64" t="0" r="-64" b="-2"/>
              </a:stretch>
            </a:blipFill>
          </p:spPr>
        </p:sp>
      </p:grpSp>
      <p:sp>
        <p:nvSpPr>
          <p:cNvPr name="TextBox 13" id="13"/>
          <p:cNvSpPr txBox="true"/>
          <p:nvPr/>
        </p:nvSpPr>
        <p:spPr>
          <a:xfrm rot="0">
            <a:off x="2370684" y="3836194"/>
            <a:ext cx="4448472" cy="495002"/>
          </a:xfrm>
          <a:prstGeom prst="rect">
            <a:avLst/>
          </a:prstGeom>
        </p:spPr>
        <p:txBody>
          <a:bodyPr anchor="t" rtlCol="false" tIns="0" lIns="0" bIns="0" rIns="0">
            <a:spAutoFit/>
          </a:bodyPr>
          <a:lstStyle/>
          <a:p>
            <a:pPr algn="l">
              <a:lnSpc>
                <a:spcPts val="3624"/>
              </a:lnSpc>
            </a:pPr>
            <a:r>
              <a:rPr lang="en-US" sz="2812">
                <a:solidFill>
                  <a:srgbClr val="67534F"/>
                </a:solidFill>
                <a:latin typeface="Marcellus"/>
                <a:ea typeface="Marcellus"/>
                <a:cs typeface="Marcellus"/>
                <a:sym typeface="Marcellus"/>
              </a:rPr>
              <a:t>Customer Loyalty Programs</a:t>
            </a:r>
          </a:p>
        </p:txBody>
      </p:sp>
      <p:sp>
        <p:nvSpPr>
          <p:cNvPr name="TextBox 14" id="14"/>
          <p:cNvSpPr txBox="true"/>
          <p:nvPr/>
        </p:nvSpPr>
        <p:spPr>
          <a:xfrm rot="0">
            <a:off x="2370684" y="4452343"/>
            <a:ext cx="15043845" cy="353020"/>
          </a:xfrm>
          <a:prstGeom prst="rect">
            <a:avLst/>
          </a:prstGeom>
        </p:spPr>
        <p:txBody>
          <a:bodyPr anchor="t" rtlCol="false" tIns="0" lIns="0" bIns="0" rIns="0">
            <a:spAutoFit/>
          </a:bodyPr>
          <a:lstStyle/>
          <a:p>
            <a:pPr algn="l">
              <a:lnSpc>
                <a:spcPts val="2500"/>
              </a:lnSpc>
            </a:pPr>
            <a:r>
              <a:rPr lang="en-US" sz="1937">
                <a:solidFill>
                  <a:srgbClr val="67534F"/>
                </a:solidFill>
                <a:latin typeface="Montserrat"/>
                <a:ea typeface="Montserrat"/>
                <a:cs typeface="Montserrat"/>
                <a:sym typeface="Montserrat"/>
              </a:rPr>
              <a:t>Reward repeat buyers to foster loyalty and move them into the "Loyal" segment.</a:t>
            </a:r>
          </a:p>
        </p:txBody>
      </p:sp>
      <p:grpSp>
        <p:nvGrpSpPr>
          <p:cNvPr name="Group 15" id="15"/>
          <p:cNvGrpSpPr>
            <a:grpSpLocks noChangeAspect="true"/>
          </p:cNvGrpSpPr>
          <p:nvPr/>
        </p:nvGrpSpPr>
        <p:grpSpPr>
          <a:xfrm rot="0">
            <a:off x="873472" y="5112692"/>
            <a:ext cx="1247775" cy="1497360"/>
            <a:chOff x="0" y="0"/>
            <a:chExt cx="1663700" cy="1996480"/>
          </a:xfrm>
        </p:grpSpPr>
        <p:sp>
          <p:nvSpPr>
            <p:cNvPr name="Freeform 16" id="16" descr="preencoded.png"/>
            <p:cNvSpPr/>
            <p:nvPr/>
          </p:nvSpPr>
          <p:spPr>
            <a:xfrm flipH="false" flipV="false" rot="0">
              <a:off x="0" y="0"/>
              <a:ext cx="1663700" cy="1996440"/>
            </a:xfrm>
            <a:custGeom>
              <a:avLst/>
              <a:gdLst/>
              <a:ahLst/>
              <a:cxnLst/>
              <a:rect r="r" b="b" t="t" l="l"/>
              <a:pathLst>
                <a:path h="1996440" w="1663700">
                  <a:moveTo>
                    <a:pt x="0" y="0"/>
                  </a:moveTo>
                  <a:lnTo>
                    <a:pt x="1663700" y="0"/>
                  </a:lnTo>
                  <a:lnTo>
                    <a:pt x="1663700" y="1996440"/>
                  </a:lnTo>
                  <a:lnTo>
                    <a:pt x="0" y="1996440"/>
                  </a:lnTo>
                  <a:lnTo>
                    <a:pt x="0" y="0"/>
                  </a:lnTo>
                  <a:close/>
                </a:path>
              </a:pathLst>
            </a:custGeom>
            <a:blipFill>
              <a:blip r:embed="rId5"/>
              <a:stretch>
                <a:fillRect l="-64" t="0" r="-64" b="-2"/>
              </a:stretch>
            </a:blipFill>
          </p:spPr>
        </p:sp>
      </p:grpSp>
      <p:sp>
        <p:nvSpPr>
          <p:cNvPr name="TextBox 17" id="17"/>
          <p:cNvSpPr txBox="true"/>
          <p:nvPr/>
        </p:nvSpPr>
        <p:spPr>
          <a:xfrm rot="0">
            <a:off x="2370684" y="5333554"/>
            <a:ext cx="3679626" cy="495003"/>
          </a:xfrm>
          <a:prstGeom prst="rect">
            <a:avLst/>
          </a:prstGeom>
        </p:spPr>
        <p:txBody>
          <a:bodyPr anchor="t" rtlCol="false" tIns="0" lIns="0" bIns="0" rIns="0">
            <a:spAutoFit/>
          </a:bodyPr>
          <a:lstStyle/>
          <a:p>
            <a:pPr algn="l">
              <a:lnSpc>
                <a:spcPts val="3624"/>
              </a:lnSpc>
            </a:pPr>
            <a:r>
              <a:rPr lang="en-US" sz="2812">
                <a:solidFill>
                  <a:srgbClr val="67534F"/>
                </a:solidFill>
                <a:latin typeface="Marcellus"/>
                <a:ea typeface="Marcellus"/>
                <a:cs typeface="Marcellus"/>
                <a:sym typeface="Marcellus"/>
              </a:rPr>
              <a:t>Review Discount Policy</a:t>
            </a:r>
          </a:p>
        </p:txBody>
      </p:sp>
      <p:sp>
        <p:nvSpPr>
          <p:cNvPr name="TextBox 18" id="18"/>
          <p:cNvSpPr txBox="true"/>
          <p:nvPr/>
        </p:nvSpPr>
        <p:spPr>
          <a:xfrm rot="0">
            <a:off x="2370684" y="5949703"/>
            <a:ext cx="15043845" cy="353020"/>
          </a:xfrm>
          <a:prstGeom prst="rect">
            <a:avLst/>
          </a:prstGeom>
        </p:spPr>
        <p:txBody>
          <a:bodyPr anchor="t" rtlCol="false" tIns="0" lIns="0" bIns="0" rIns="0">
            <a:spAutoFit/>
          </a:bodyPr>
          <a:lstStyle/>
          <a:p>
            <a:pPr algn="l">
              <a:lnSpc>
                <a:spcPts val="2500"/>
              </a:lnSpc>
            </a:pPr>
            <a:r>
              <a:rPr lang="en-US" sz="1937">
                <a:solidFill>
                  <a:srgbClr val="67534F"/>
                </a:solidFill>
                <a:latin typeface="Montserrat"/>
                <a:ea typeface="Montserrat"/>
                <a:cs typeface="Montserrat"/>
                <a:sym typeface="Montserrat"/>
              </a:rPr>
              <a:t>Strategically balance sales boosts with margin control to optimize profitability.</a:t>
            </a:r>
          </a:p>
        </p:txBody>
      </p:sp>
      <p:grpSp>
        <p:nvGrpSpPr>
          <p:cNvPr name="Group 19" id="19"/>
          <p:cNvGrpSpPr>
            <a:grpSpLocks noChangeAspect="true"/>
          </p:cNvGrpSpPr>
          <p:nvPr/>
        </p:nvGrpSpPr>
        <p:grpSpPr>
          <a:xfrm rot="0">
            <a:off x="873472" y="6610052"/>
            <a:ext cx="1247775" cy="1497360"/>
            <a:chOff x="0" y="0"/>
            <a:chExt cx="1663700" cy="1996480"/>
          </a:xfrm>
        </p:grpSpPr>
        <p:sp>
          <p:nvSpPr>
            <p:cNvPr name="Freeform 20" id="20" descr="preencoded.png"/>
            <p:cNvSpPr/>
            <p:nvPr/>
          </p:nvSpPr>
          <p:spPr>
            <a:xfrm flipH="false" flipV="false" rot="0">
              <a:off x="0" y="0"/>
              <a:ext cx="1663700" cy="1996440"/>
            </a:xfrm>
            <a:custGeom>
              <a:avLst/>
              <a:gdLst/>
              <a:ahLst/>
              <a:cxnLst/>
              <a:rect r="r" b="b" t="t" l="l"/>
              <a:pathLst>
                <a:path h="1996440" w="1663700">
                  <a:moveTo>
                    <a:pt x="0" y="0"/>
                  </a:moveTo>
                  <a:lnTo>
                    <a:pt x="1663700" y="0"/>
                  </a:lnTo>
                  <a:lnTo>
                    <a:pt x="1663700" y="1996440"/>
                  </a:lnTo>
                  <a:lnTo>
                    <a:pt x="0" y="1996440"/>
                  </a:lnTo>
                  <a:lnTo>
                    <a:pt x="0" y="0"/>
                  </a:lnTo>
                  <a:close/>
                </a:path>
              </a:pathLst>
            </a:custGeom>
            <a:blipFill>
              <a:blip r:embed="rId6"/>
              <a:stretch>
                <a:fillRect l="-64" t="0" r="-64" b="-2"/>
              </a:stretch>
            </a:blipFill>
          </p:spPr>
        </p:sp>
      </p:grpSp>
      <p:sp>
        <p:nvSpPr>
          <p:cNvPr name="TextBox 21" id="21"/>
          <p:cNvSpPr txBox="true"/>
          <p:nvPr/>
        </p:nvSpPr>
        <p:spPr>
          <a:xfrm rot="0">
            <a:off x="2370684" y="6830914"/>
            <a:ext cx="3587502" cy="495003"/>
          </a:xfrm>
          <a:prstGeom prst="rect">
            <a:avLst/>
          </a:prstGeom>
        </p:spPr>
        <p:txBody>
          <a:bodyPr anchor="t" rtlCol="false" tIns="0" lIns="0" bIns="0" rIns="0">
            <a:spAutoFit/>
          </a:bodyPr>
          <a:lstStyle/>
          <a:p>
            <a:pPr algn="l">
              <a:lnSpc>
                <a:spcPts val="3624"/>
              </a:lnSpc>
            </a:pPr>
            <a:r>
              <a:rPr lang="en-US" sz="2812">
                <a:solidFill>
                  <a:srgbClr val="67534F"/>
                </a:solidFill>
                <a:latin typeface="Marcellus"/>
                <a:ea typeface="Marcellus"/>
                <a:cs typeface="Marcellus"/>
                <a:sym typeface="Marcellus"/>
              </a:rPr>
              <a:t>Product Positioning</a:t>
            </a:r>
          </a:p>
        </p:txBody>
      </p:sp>
      <p:sp>
        <p:nvSpPr>
          <p:cNvPr name="TextBox 22" id="22"/>
          <p:cNvSpPr txBox="true"/>
          <p:nvPr/>
        </p:nvSpPr>
        <p:spPr>
          <a:xfrm rot="0">
            <a:off x="2370684" y="7447061"/>
            <a:ext cx="15043845" cy="353020"/>
          </a:xfrm>
          <a:prstGeom prst="rect">
            <a:avLst/>
          </a:prstGeom>
        </p:spPr>
        <p:txBody>
          <a:bodyPr anchor="t" rtlCol="false" tIns="0" lIns="0" bIns="0" rIns="0">
            <a:spAutoFit/>
          </a:bodyPr>
          <a:lstStyle/>
          <a:p>
            <a:pPr algn="l">
              <a:lnSpc>
                <a:spcPts val="2500"/>
              </a:lnSpc>
            </a:pPr>
            <a:r>
              <a:rPr lang="en-US" sz="1937">
                <a:solidFill>
                  <a:srgbClr val="67534F"/>
                </a:solidFill>
                <a:latin typeface="Montserrat"/>
                <a:ea typeface="Montserrat"/>
                <a:cs typeface="Montserrat"/>
                <a:sym typeface="Montserrat"/>
              </a:rPr>
              <a:t>Highlight top-rated and best-selling products in marketing campaigns.</a:t>
            </a:r>
          </a:p>
        </p:txBody>
      </p:sp>
      <p:grpSp>
        <p:nvGrpSpPr>
          <p:cNvPr name="Group 23" id="23"/>
          <p:cNvGrpSpPr>
            <a:grpSpLocks noChangeAspect="true"/>
          </p:cNvGrpSpPr>
          <p:nvPr/>
        </p:nvGrpSpPr>
        <p:grpSpPr>
          <a:xfrm rot="0">
            <a:off x="873472" y="8107412"/>
            <a:ext cx="1247775" cy="1497360"/>
            <a:chOff x="0" y="0"/>
            <a:chExt cx="1663700" cy="1996480"/>
          </a:xfrm>
        </p:grpSpPr>
        <p:sp>
          <p:nvSpPr>
            <p:cNvPr name="Freeform 24" id="24" descr="preencoded.png"/>
            <p:cNvSpPr/>
            <p:nvPr/>
          </p:nvSpPr>
          <p:spPr>
            <a:xfrm flipH="false" flipV="false" rot="0">
              <a:off x="0" y="0"/>
              <a:ext cx="1663700" cy="1996440"/>
            </a:xfrm>
            <a:custGeom>
              <a:avLst/>
              <a:gdLst/>
              <a:ahLst/>
              <a:cxnLst/>
              <a:rect r="r" b="b" t="t" l="l"/>
              <a:pathLst>
                <a:path h="1996440" w="1663700">
                  <a:moveTo>
                    <a:pt x="0" y="0"/>
                  </a:moveTo>
                  <a:lnTo>
                    <a:pt x="1663700" y="0"/>
                  </a:lnTo>
                  <a:lnTo>
                    <a:pt x="1663700" y="1996440"/>
                  </a:lnTo>
                  <a:lnTo>
                    <a:pt x="0" y="1996440"/>
                  </a:lnTo>
                  <a:lnTo>
                    <a:pt x="0" y="0"/>
                  </a:lnTo>
                  <a:close/>
                </a:path>
              </a:pathLst>
            </a:custGeom>
            <a:blipFill>
              <a:blip r:embed="rId7"/>
              <a:stretch>
                <a:fillRect l="-64" t="0" r="-64" b="-2"/>
              </a:stretch>
            </a:blipFill>
          </p:spPr>
        </p:sp>
      </p:grpSp>
      <p:sp>
        <p:nvSpPr>
          <p:cNvPr name="TextBox 25" id="25"/>
          <p:cNvSpPr txBox="true"/>
          <p:nvPr/>
        </p:nvSpPr>
        <p:spPr>
          <a:xfrm rot="0">
            <a:off x="2370684" y="8328272"/>
            <a:ext cx="3587502" cy="495002"/>
          </a:xfrm>
          <a:prstGeom prst="rect">
            <a:avLst/>
          </a:prstGeom>
        </p:spPr>
        <p:txBody>
          <a:bodyPr anchor="t" rtlCol="false" tIns="0" lIns="0" bIns="0" rIns="0">
            <a:spAutoFit/>
          </a:bodyPr>
          <a:lstStyle/>
          <a:p>
            <a:pPr algn="l">
              <a:lnSpc>
                <a:spcPts val="3624"/>
              </a:lnSpc>
            </a:pPr>
            <a:r>
              <a:rPr lang="en-US" sz="2812">
                <a:solidFill>
                  <a:srgbClr val="67534F"/>
                </a:solidFill>
                <a:latin typeface="Marcellus"/>
                <a:ea typeface="Marcellus"/>
                <a:cs typeface="Marcellus"/>
                <a:sym typeface="Marcellus"/>
              </a:rPr>
              <a:t>Targeted Marketing</a:t>
            </a:r>
          </a:p>
        </p:txBody>
      </p:sp>
      <p:sp>
        <p:nvSpPr>
          <p:cNvPr name="TextBox 26" id="26"/>
          <p:cNvSpPr txBox="true"/>
          <p:nvPr/>
        </p:nvSpPr>
        <p:spPr>
          <a:xfrm rot="0">
            <a:off x="2370684" y="8944421"/>
            <a:ext cx="15043845" cy="353020"/>
          </a:xfrm>
          <a:prstGeom prst="rect">
            <a:avLst/>
          </a:prstGeom>
        </p:spPr>
        <p:txBody>
          <a:bodyPr anchor="t" rtlCol="false" tIns="0" lIns="0" bIns="0" rIns="0">
            <a:spAutoFit/>
          </a:bodyPr>
          <a:lstStyle/>
          <a:p>
            <a:pPr algn="l">
              <a:lnSpc>
                <a:spcPts val="2500"/>
              </a:lnSpc>
            </a:pPr>
            <a:r>
              <a:rPr lang="en-US" sz="1937">
                <a:solidFill>
                  <a:srgbClr val="67534F"/>
                </a:solidFill>
                <a:latin typeface="Montserrat"/>
                <a:ea typeface="Montserrat"/>
                <a:cs typeface="Montserrat"/>
                <a:sym typeface="Montserrat"/>
              </a:rPr>
              <a:t>Focus efforts on high-revenue age groups and express-shipping users for maximum impact.</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C8AB"/>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4">
                <a:alpha val="90196"/>
              </a:srgbClr>
            </a:solidFill>
            <a:ln w="12700">
              <a:solidFill>
                <a:srgbClr val="000000"/>
              </a:solidFill>
            </a:ln>
          </p:spPr>
        </p:sp>
      </p:grpSp>
      <p:grpSp>
        <p:nvGrpSpPr>
          <p:cNvPr name="Group 6" id="6"/>
          <p:cNvGrpSpPr>
            <a:grpSpLocks noChangeAspect="true"/>
          </p:cNvGrpSpPr>
          <p:nvPr/>
        </p:nvGrpSpPr>
        <p:grpSpPr>
          <a:xfrm rot="0">
            <a:off x="0" y="0"/>
            <a:ext cx="7200900" cy="10287000"/>
            <a:chOff x="0" y="0"/>
            <a:chExt cx="9601200" cy="13716000"/>
          </a:xfrm>
        </p:grpSpPr>
        <p:sp>
          <p:nvSpPr>
            <p:cNvPr name="Freeform 7" id="7" descr="preencoded.png"/>
            <p:cNvSpPr/>
            <p:nvPr/>
          </p:nvSpPr>
          <p:spPr>
            <a:xfrm flipH="false" flipV="false" rot="0">
              <a:off x="0" y="0"/>
              <a:ext cx="9601200" cy="13716000"/>
            </a:xfrm>
            <a:custGeom>
              <a:avLst/>
              <a:gdLst/>
              <a:ahLst/>
              <a:cxnLst/>
              <a:rect r="r" b="b" t="t" l="l"/>
              <a:pathLst>
                <a:path h="13716000" w="9601200">
                  <a:moveTo>
                    <a:pt x="0" y="0"/>
                  </a:moveTo>
                  <a:lnTo>
                    <a:pt x="9601200" y="0"/>
                  </a:lnTo>
                  <a:lnTo>
                    <a:pt x="9601200" y="13716000"/>
                  </a:lnTo>
                  <a:lnTo>
                    <a:pt x="0" y="13716000"/>
                  </a:lnTo>
                  <a:lnTo>
                    <a:pt x="0" y="0"/>
                  </a:lnTo>
                  <a:close/>
                </a:path>
              </a:pathLst>
            </a:custGeom>
            <a:blipFill>
              <a:blip r:embed="rId3"/>
              <a:stretch>
                <a:fillRect l="0" t="0" r="0" b="0"/>
              </a:stretch>
            </a:blipFill>
          </p:spPr>
        </p:sp>
      </p:grpSp>
      <p:sp>
        <p:nvSpPr>
          <p:cNvPr name="TextBox 8" id="8"/>
          <p:cNvSpPr txBox="true"/>
          <p:nvPr/>
        </p:nvSpPr>
        <p:spPr>
          <a:xfrm rot="0">
            <a:off x="7698879" y="615106"/>
            <a:ext cx="9748242" cy="1843683"/>
          </a:xfrm>
          <a:prstGeom prst="rect">
            <a:avLst/>
          </a:prstGeom>
        </p:spPr>
        <p:txBody>
          <a:bodyPr anchor="t" rtlCol="false" tIns="0" lIns="0" bIns="0" rIns="0">
            <a:spAutoFit/>
          </a:bodyPr>
          <a:lstStyle/>
          <a:p>
            <a:pPr algn="l">
              <a:lnSpc>
                <a:spcPts val="7062"/>
              </a:lnSpc>
            </a:pPr>
            <a:r>
              <a:rPr lang="en-US" sz="5437">
                <a:solidFill>
                  <a:srgbClr val="532418"/>
                </a:solidFill>
                <a:latin typeface="Marcellus"/>
                <a:ea typeface="Marcellus"/>
                <a:cs typeface="Marcellus"/>
                <a:sym typeface="Marcellus"/>
              </a:rPr>
              <a:t>Project Overview &amp; Dataset Summary</a:t>
            </a:r>
          </a:p>
        </p:txBody>
      </p:sp>
      <p:grpSp>
        <p:nvGrpSpPr>
          <p:cNvPr name="Group 9" id="9"/>
          <p:cNvGrpSpPr/>
          <p:nvPr/>
        </p:nvGrpSpPr>
        <p:grpSpPr>
          <a:xfrm rot="0">
            <a:off x="7684591" y="2804815"/>
            <a:ext cx="9776817" cy="1784002"/>
            <a:chOff x="0" y="0"/>
            <a:chExt cx="13035757" cy="2378670"/>
          </a:xfrm>
        </p:grpSpPr>
        <p:sp>
          <p:nvSpPr>
            <p:cNvPr name="Freeform 10" id="10"/>
            <p:cNvSpPr/>
            <p:nvPr/>
          </p:nvSpPr>
          <p:spPr>
            <a:xfrm flipH="false" flipV="false" rot="0">
              <a:off x="19050" y="19050"/>
              <a:ext cx="12997689" cy="2340610"/>
            </a:xfrm>
            <a:custGeom>
              <a:avLst/>
              <a:gdLst/>
              <a:ahLst/>
              <a:cxnLst/>
              <a:rect r="r" b="b" t="t" l="l"/>
              <a:pathLst>
                <a:path h="2340610" w="12997689">
                  <a:moveTo>
                    <a:pt x="0" y="182880"/>
                  </a:moveTo>
                  <a:cubicBezTo>
                    <a:pt x="0" y="81915"/>
                    <a:pt x="82931" y="0"/>
                    <a:pt x="185293" y="0"/>
                  </a:cubicBezTo>
                  <a:lnTo>
                    <a:pt x="12812395" y="0"/>
                  </a:lnTo>
                  <a:cubicBezTo>
                    <a:pt x="12914757" y="0"/>
                    <a:pt x="12997689" y="81915"/>
                    <a:pt x="12997689" y="182880"/>
                  </a:cubicBezTo>
                  <a:lnTo>
                    <a:pt x="12997689" y="2157730"/>
                  </a:lnTo>
                  <a:cubicBezTo>
                    <a:pt x="12997689" y="2258695"/>
                    <a:pt x="12914757" y="2340610"/>
                    <a:pt x="12812395" y="2340610"/>
                  </a:cubicBezTo>
                  <a:lnTo>
                    <a:pt x="185293" y="2340610"/>
                  </a:lnTo>
                  <a:cubicBezTo>
                    <a:pt x="82931" y="2340610"/>
                    <a:pt x="0" y="2258695"/>
                    <a:pt x="0" y="2157730"/>
                  </a:cubicBezTo>
                  <a:close/>
                </a:path>
              </a:pathLst>
            </a:custGeom>
            <a:solidFill>
              <a:srgbClr val="FFFFF4">
                <a:alpha val="90196"/>
              </a:srgbClr>
            </a:solidFill>
            <a:ln w="12700">
              <a:solidFill>
                <a:srgbClr val="000000"/>
              </a:solidFill>
            </a:ln>
          </p:spPr>
        </p:sp>
        <p:sp>
          <p:nvSpPr>
            <p:cNvPr name="Freeform 11" id="11"/>
            <p:cNvSpPr/>
            <p:nvPr/>
          </p:nvSpPr>
          <p:spPr>
            <a:xfrm flipH="false" flipV="false" rot="0">
              <a:off x="0" y="0"/>
              <a:ext cx="13035789" cy="2378710"/>
            </a:xfrm>
            <a:custGeom>
              <a:avLst/>
              <a:gdLst/>
              <a:ahLst/>
              <a:cxnLst/>
              <a:rect r="r" b="b" t="t" l="l"/>
              <a:pathLst>
                <a:path h="2378710" w="13035789">
                  <a:moveTo>
                    <a:pt x="0" y="201930"/>
                  </a:moveTo>
                  <a:cubicBezTo>
                    <a:pt x="0" y="90170"/>
                    <a:pt x="91694" y="0"/>
                    <a:pt x="204343" y="0"/>
                  </a:cubicBezTo>
                  <a:lnTo>
                    <a:pt x="12831445" y="0"/>
                  </a:lnTo>
                  <a:lnTo>
                    <a:pt x="12831445" y="19050"/>
                  </a:lnTo>
                  <a:lnTo>
                    <a:pt x="12831445" y="0"/>
                  </a:lnTo>
                  <a:cubicBezTo>
                    <a:pt x="12944094" y="0"/>
                    <a:pt x="13035789" y="90170"/>
                    <a:pt x="13035789" y="201930"/>
                  </a:cubicBezTo>
                  <a:lnTo>
                    <a:pt x="13016739" y="201930"/>
                  </a:lnTo>
                  <a:lnTo>
                    <a:pt x="13035789" y="201930"/>
                  </a:lnTo>
                  <a:lnTo>
                    <a:pt x="13035789" y="2176780"/>
                  </a:lnTo>
                  <a:lnTo>
                    <a:pt x="13016739" y="2176780"/>
                  </a:lnTo>
                  <a:lnTo>
                    <a:pt x="13035789" y="2176780"/>
                  </a:lnTo>
                  <a:cubicBezTo>
                    <a:pt x="13035789" y="2288540"/>
                    <a:pt x="12944094" y="2378710"/>
                    <a:pt x="12831445" y="2378710"/>
                  </a:cubicBezTo>
                  <a:lnTo>
                    <a:pt x="12831445" y="2359660"/>
                  </a:lnTo>
                  <a:lnTo>
                    <a:pt x="12831445" y="2378710"/>
                  </a:lnTo>
                  <a:lnTo>
                    <a:pt x="204343" y="2378710"/>
                  </a:lnTo>
                  <a:lnTo>
                    <a:pt x="204343" y="2359660"/>
                  </a:lnTo>
                  <a:lnTo>
                    <a:pt x="204343" y="2378710"/>
                  </a:lnTo>
                  <a:cubicBezTo>
                    <a:pt x="91694" y="2378710"/>
                    <a:pt x="0" y="2288540"/>
                    <a:pt x="0" y="2176780"/>
                  </a:cubicBezTo>
                  <a:lnTo>
                    <a:pt x="0" y="201930"/>
                  </a:lnTo>
                  <a:lnTo>
                    <a:pt x="19050" y="201930"/>
                  </a:lnTo>
                  <a:lnTo>
                    <a:pt x="0" y="201930"/>
                  </a:lnTo>
                  <a:moveTo>
                    <a:pt x="38100" y="201930"/>
                  </a:moveTo>
                  <a:lnTo>
                    <a:pt x="38100" y="2176780"/>
                  </a:lnTo>
                  <a:lnTo>
                    <a:pt x="19050" y="2176780"/>
                  </a:lnTo>
                  <a:lnTo>
                    <a:pt x="38100" y="2176780"/>
                  </a:lnTo>
                  <a:cubicBezTo>
                    <a:pt x="38100" y="2267077"/>
                    <a:pt x="112268" y="2340610"/>
                    <a:pt x="204343" y="2340610"/>
                  </a:cubicBezTo>
                  <a:lnTo>
                    <a:pt x="12831445" y="2340610"/>
                  </a:lnTo>
                  <a:cubicBezTo>
                    <a:pt x="12923520" y="2340610"/>
                    <a:pt x="12997688" y="2267077"/>
                    <a:pt x="12997688" y="2176780"/>
                  </a:cubicBezTo>
                  <a:lnTo>
                    <a:pt x="12997688" y="201930"/>
                  </a:lnTo>
                  <a:cubicBezTo>
                    <a:pt x="12997688" y="111633"/>
                    <a:pt x="12923520" y="38100"/>
                    <a:pt x="12831445" y="38100"/>
                  </a:cubicBezTo>
                  <a:lnTo>
                    <a:pt x="204343" y="38100"/>
                  </a:lnTo>
                  <a:lnTo>
                    <a:pt x="204343" y="19050"/>
                  </a:lnTo>
                  <a:lnTo>
                    <a:pt x="204343" y="38100"/>
                  </a:lnTo>
                  <a:cubicBezTo>
                    <a:pt x="112268" y="38100"/>
                    <a:pt x="38100" y="111633"/>
                    <a:pt x="38100" y="201930"/>
                  </a:cubicBezTo>
                  <a:close/>
                </a:path>
              </a:pathLst>
            </a:custGeom>
            <a:solidFill>
              <a:srgbClr val="FFE0CC"/>
            </a:solidFill>
            <a:ln w="12700">
              <a:solidFill>
                <a:srgbClr val="000000"/>
              </a:solidFill>
            </a:ln>
          </p:spPr>
        </p:sp>
      </p:grpSp>
      <p:grpSp>
        <p:nvGrpSpPr>
          <p:cNvPr name="Group 12" id="12"/>
          <p:cNvGrpSpPr/>
          <p:nvPr/>
        </p:nvGrpSpPr>
        <p:grpSpPr>
          <a:xfrm rot="0">
            <a:off x="7670304" y="2819102"/>
            <a:ext cx="114300" cy="1755427"/>
            <a:chOff x="0" y="0"/>
            <a:chExt cx="152400" cy="2340570"/>
          </a:xfrm>
        </p:grpSpPr>
        <p:sp>
          <p:nvSpPr>
            <p:cNvPr name="Freeform 13" id="13"/>
            <p:cNvSpPr/>
            <p:nvPr/>
          </p:nvSpPr>
          <p:spPr>
            <a:xfrm flipH="false" flipV="false" rot="0">
              <a:off x="0" y="0"/>
              <a:ext cx="152400" cy="2340610"/>
            </a:xfrm>
            <a:custGeom>
              <a:avLst/>
              <a:gdLst/>
              <a:ahLst/>
              <a:cxnLst/>
              <a:rect r="r" b="b" t="t" l="l"/>
              <a:pathLst>
                <a:path h="2340610" w="152400">
                  <a:moveTo>
                    <a:pt x="0" y="76200"/>
                  </a:moveTo>
                  <a:cubicBezTo>
                    <a:pt x="0" y="34163"/>
                    <a:pt x="34163" y="0"/>
                    <a:pt x="76200" y="0"/>
                  </a:cubicBezTo>
                  <a:cubicBezTo>
                    <a:pt x="118237" y="0"/>
                    <a:pt x="152400" y="34163"/>
                    <a:pt x="152400" y="76200"/>
                  </a:cubicBezTo>
                  <a:lnTo>
                    <a:pt x="152400" y="2264410"/>
                  </a:lnTo>
                  <a:cubicBezTo>
                    <a:pt x="152400" y="2306447"/>
                    <a:pt x="118237" y="2340610"/>
                    <a:pt x="76200" y="2340610"/>
                  </a:cubicBezTo>
                  <a:cubicBezTo>
                    <a:pt x="34163" y="2340610"/>
                    <a:pt x="0" y="2306447"/>
                    <a:pt x="0" y="2264410"/>
                  </a:cubicBezTo>
                  <a:close/>
                </a:path>
              </a:pathLst>
            </a:custGeom>
            <a:solidFill>
              <a:srgbClr val="FF954F"/>
            </a:solidFill>
            <a:ln w="12700">
              <a:solidFill>
                <a:srgbClr val="000000"/>
              </a:solidFill>
            </a:ln>
          </p:spPr>
        </p:sp>
      </p:grpSp>
      <p:sp>
        <p:nvSpPr>
          <p:cNvPr name="TextBox 14" id="14"/>
          <p:cNvSpPr txBox="true"/>
          <p:nvPr/>
        </p:nvSpPr>
        <p:spPr>
          <a:xfrm rot="0">
            <a:off x="8053388" y="3059311"/>
            <a:ext cx="3454152" cy="477590"/>
          </a:xfrm>
          <a:prstGeom prst="rect">
            <a:avLst/>
          </a:prstGeom>
        </p:spPr>
        <p:txBody>
          <a:bodyPr anchor="t" rtlCol="false" tIns="0" lIns="0" bIns="0" rIns="0">
            <a:spAutoFit/>
          </a:bodyPr>
          <a:lstStyle/>
          <a:p>
            <a:pPr algn="l">
              <a:lnSpc>
                <a:spcPts val="3500"/>
              </a:lnSpc>
            </a:pPr>
            <a:r>
              <a:rPr lang="en-US" sz="2687">
                <a:solidFill>
                  <a:srgbClr val="67534F"/>
                </a:solidFill>
                <a:latin typeface="Marcellus"/>
                <a:ea typeface="Marcellus"/>
                <a:cs typeface="Marcellus"/>
                <a:sym typeface="Marcellus"/>
              </a:rPr>
              <a:t>Project Goal</a:t>
            </a:r>
          </a:p>
        </p:txBody>
      </p:sp>
      <p:sp>
        <p:nvSpPr>
          <p:cNvPr name="TextBox 15" id="15"/>
          <p:cNvSpPr txBox="true"/>
          <p:nvPr/>
        </p:nvSpPr>
        <p:spPr>
          <a:xfrm rot="0">
            <a:off x="8053388" y="3661916"/>
            <a:ext cx="9124950" cy="643830"/>
          </a:xfrm>
          <a:prstGeom prst="rect">
            <a:avLst/>
          </a:prstGeom>
        </p:spPr>
        <p:txBody>
          <a:bodyPr anchor="t" rtlCol="false" tIns="0" lIns="0" bIns="0" rIns="0">
            <a:spAutoFit/>
          </a:bodyPr>
          <a:lstStyle/>
          <a:p>
            <a:pPr algn="l">
              <a:lnSpc>
                <a:spcPts val="2437"/>
              </a:lnSpc>
            </a:pPr>
            <a:r>
              <a:rPr lang="en-US" sz="1874">
                <a:solidFill>
                  <a:srgbClr val="67534F"/>
                </a:solidFill>
                <a:latin typeface="Montserrat"/>
                <a:ea typeface="Montserrat"/>
                <a:cs typeface="Montserrat"/>
                <a:sym typeface="Montserrat"/>
              </a:rPr>
              <a:t>Uncover insights into spending patterns, customer segments, product preferences, and subscription behavior.</a:t>
            </a:r>
          </a:p>
        </p:txBody>
      </p:sp>
      <p:grpSp>
        <p:nvGrpSpPr>
          <p:cNvPr name="Group 16" id="16"/>
          <p:cNvGrpSpPr/>
          <p:nvPr/>
        </p:nvGrpSpPr>
        <p:grpSpPr>
          <a:xfrm rot="0">
            <a:off x="7684591" y="4800451"/>
            <a:ext cx="9776817" cy="1471612"/>
            <a:chOff x="0" y="0"/>
            <a:chExt cx="13035757" cy="1962150"/>
          </a:xfrm>
        </p:grpSpPr>
        <p:sp>
          <p:nvSpPr>
            <p:cNvPr name="Freeform 17" id="17"/>
            <p:cNvSpPr/>
            <p:nvPr/>
          </p:nvSpPr>
          <p:spPr>
            <a:xfrm flipH="false" flipV="false" rot="0">
              <a:off x="19050" y="19050"/>
              <a:ext cx="12997687" cy="1924050"/>
            </a:xfrm>
            <a:custGeom>
              <a:avLst/>
              <a:gdLst/>
              <a:ahLst/>
              <a:cxnLst/>
              <a:rect r="r" b="b" t="t" l="l"/>
              <a:pathLst>
                <a:path h="1924050" w="12997687">
                  <a:moveTo>
                    <a:pt x="0" y="182880"/>
                  </a:moveTo>
                  <a:cubicBezTo>
                    <a:pt x="0" y="81915"/>
                    <a:pt x="83312" y="0"/>
                    <a:pt x="185928" y="0"/>
                  </a:cubicBezTo>
                  <a:lnTo>
                    <a:pt x="12811760" y="0"/>
                  </a:lnTo>
                  <a:cubicBezTo>
                    <a:pt x="12914503" y="0"/>
                    <a:pt x="12997687" y="81915"/>
                    <a:pt x="12997687" y="182880"/>
                  </a:cubicBezTo>
                  <a:lnTo>
                    <a:pt x="12997687" y="1741170"/>
                  </a:lnTo>
                  <a:cubicBezTo>
                    <a:pt x="12997687" y="1842135"/>
                    <a:pt x="12914376" y="1924050"/>
                    <a:pt x="12811760" y="1924050"/>
                  </a:cubicBezTo>
                  <a:lnTo>
                    <a:pt x="185928" y="1924050"/>
                  </a:lnTo>
                  <a:cubicBezTo>
                    <a:pt x="83312" y="1924050"/>
                    <a:pt x="0" y="1842135"/>
                    <a:pt x="0" y="1741170"/>
                  </a:cubicBezTo>
                  <a:close/>
                </a:path>
              </a:pathLst>
            </a:custGeom>
            <a:solidFill>
              <a:srgbClr val="FFFFF4">
                <a:alpha val="90196"/>
              </a:srgbClr>
            </a:solidFill>
            <a:ln w="12700">
              <a:solidFill>
                <a:srgbClr val="000000"/>
              </a:solidFill>
            </a:ln>
          </p:spPr>
        </p:sp>
        <p:sp>
          <p:nvSpPr>
            <p:cNvPr name="Freeform 18" id="18"/>
            <p:cNvSpPr/>
            <p:nvPr/>
          </p:nvSpPr>
          <p:spPr>
            <a:xfrm flipH="false" flipV="false" rot="0">
              <a:off x="0" y="0"/>
              <a:ext cx="13035787" cy="1962150"/>
            </a:xfrm>
            <a:custGeom>
              <a:avLst/>
              <a:gdLst/>
              <a:ahLst/>
              <a:cxnLst/>
              <a:rect r="r" b="b" t="t" l="l"/>
              <a:pathLst>
                <a:path h="1962150" w="13035787">
                  <a:moveTo>
                    <a:pt x="0" y="201930"/>
                  </a:moveTo>
                  <a:cubicBezTo>
                    <a:pt x="0" y="90170"/>
                    <a:pt x="92075" y="0"/>
                    <a:pt x="204978" y="0"/>
                  </a:cubicBezTo>
                  <a:lnTo>
                    <a:pt x="12830810" y="0"/>
                  </a:lnTo>
                  <a:lnTo>
                    <a:pt x="12830810" y="19050"/>
                  </a:lnTo>
                  <a:lnTo>
                    <a:pt x="12830810" y="0"/>
                  </a:lnTo>
                  <a:cubicBezTo>
                    <a:pt x="12943713" y="0"/>
                    <a:pt x="13035787" y="90170"/>
                    <a:pt x="13035787" y="201930"/>
                  </a:cubicBezTo>
                  <a:lnTo>
                    <a:pt x="13016737" y="201930"/>
                  </a:lnTo>
                  <a:lnTo>
                    <a:pt x="13035787" y="201930"/>
                  </a:lnTo>
                  <a:lnTo>
                    <a:pt x="13035787" y="1760220"/>
                  </a:lnTo>
                  <a:lnTo>
                    <a:pt x="13016737" y="1760220"/>
                  </a:lnTo>
                  <a:lnTo>
                    <a:pt x="13035787" y="1760220"/>
                  </a:lnTo>
                  <a:cubicBezTo>
                    <a:pt x="13035787" y="1871980"/>
                    <a:pt x="12943713" y="1962150"/>
                    <a:pt x="12830810" y="1962150"/>
                  </a:cubicBezTo>
                  <a:lnTo>
                    <a:pt x="12830810" y="1943100"/>
                  </a:lnTo>
                  <a:lnTo>
                    <a:pt x="12830810" y="1962150"/>
                  </a:lnTo>
                  <a:lnTo>
                    <a:pt x="204978" y="1962150"/>
                  </a:lnTo>
                  <a:lnTo>
                    <a:pt x="204978" y="1943100"/>
                  </a:lnTo>
                  <a:lnTo>
                    <a:pt x="204978" y="1962150"/>
                  </a:lnTo>
                  <a:cubicBezTo>
                    <a:pt x="92075" y="1962150"/>
                    <a:pt x="0" y="1871980"/>
                    <a:pt x="0" y="1760220"/>
                  </a:cubicBezTo>
                  <a:lnTo>
                    <a:pt x="0" y="201930"/>
                  </a:lnTo>
                  <a:lnTo>
                    <a:pt x="19050" y="201930"/>
                  </a:lnTo>
                  <a:lnTo>
                    <a:pt x="0" y="201930"/>
                  </a:lnTo>
                  <a:moveTo>
                    <a:pt x="38100" y="201930"/>
                  </a:moveTo>
                  <a:lnTo>
                    <a:pt x="38100" y="1760220"/>
                  </a:lnTo>
                  <a:lnTo>
                    <a:pt x="19050" y="1760220"/>
                  </a:lnTo>
                  <a:lnTo>
                    <a:pt x="38100" y="1760220"/>
                  </a:lnTo>
                  <a:cubicBezTo>
                    <a:pt x="38100" y="1850390"/>
                    <a:pt x="112522" y="1924050"/>
                    <a:pt x="204978" y="1924050"/>
                  </a:cubicBezTo>
                  <a:lnTo>
                    <a:pt x="12830810" y="1924050"/>
                  </a:lnTo>
                  <a:cubicBezTo>
                    <a:pt x="12923266" y="1924050"/>
                    <a:pt x="12997688" y="1850390"/>
                    <a:pt x="12997688" y="1760220"/>
                  </a:cubicBezTo>
                  <a:lnTo>
                    <a:pt x="12997688" y="201930"/>
                  </a:lnTo>
                  <a:cubicBezTo>
                    <a:pt x="12997688" y="111760"/>
                    <a:pt x="12923266" y="38100"/>
                    <a:pt x="12830810" y="38100"/>
                  </a:cubicBezTo>
                  <a:lnTo>
                    <a:pt x="204978" y="38100"/>
                  </a:lnTo>
                  <a:lnTo>
                    <a:pt x="204978" y="19050"/>
                  </a:lnTo>
                  <a:lnTo>
                    <a:pt x="204978" y="38100"/>
                  </a:lnTo>
                  <a:cubicBezTo>
                    <a:pt x="112522" y="38100"/>
                    <a:pt x="38100" y="111760"/>
                    <a:pt x="38100" y="201930"/>
                  </a:cubicBezTo>
                  <a:close/>
                </a:path>
              </a:pathLst>
            </a:custGeom>
            <a:solidFill>
              <a:srgbClr val="FFE0CC"/>
            </a:solidFill>
            <a:ln w="12700">
              <a:solidFill>
                <a:srgbClr val="000000"/>
              </a:solidFill>
            </a:ln>
          </p:spPr>
        </p:sp>
      </p:grpSp>
      <p:grpSp>
        <p:nvGrpSpPr>
          <p:cNvPr name="Group 19" id="19"/>
          <p:cNvGrpSpPr/>
          <p:nvPr/>
        </p:nvGrpSpPr>
        <p:grpSpPr>
          <a:xfrm rot="0">
            <a:off x="7670304" y="4814739"/>
            <a:ext cx="114300" cy="1443038"/>
            <a:chOff x="0" y="0"/>
            <a:chExt cx="152400" cy="1924050"/>
          </a:xfrm>
        </p:grpSpPr>
        <p:sp>
          <p:nvSpPr>
            <p:cNvPr name="Freeform 20" id="20"/>
            <p:cNvSpPr/>
            <p:nvPr/>
          </p:nvSpPr>
          <p:spPr>
            <a:xfrm flipH="false" flipV="false" rot="0">
              <a:off x="0" y="0"/>
              <a:ext cx="152400" cy="1924050"/>
            </a:xfrm>
            <a:custGeom>
              <a:avLst/>
              <a:gdLst/>
              <a:ahLst/>
              <a:cxnLst/>
              <a:rect r="r" b="b" t="t" l="l"/>
              <a:pathLst>
                <a:path h="1924050" w="152400">
                  <a:moveTo>
                    <a:pt x="0" y="76200"/>
                  </a:moveTo>
                  <a:cubicBezTo>
                    <a:pt x="0" y="34163"/>
                    <a:pt x="34163" y="0"/>
                    <a:pt x="76200" y="0"/>
                  </a:cubicBezTo>
                  <a:cubicBezTo>
                    <a:pt x="118237" y="0"/>
                    <a:pt x="152400" y="34163"/>
                    <a:pt x="152400" y="76200"/>
                  </a:cubicBezTo>
                  <a:lnTo>
                    <a:pt x="152400" y="1847850"/>
                  </a:lnTo>
                  <a:cubicBezTo>
                    <a:pt x="152400" y="1889887"/>
                    <a:pt x="118237" y="1924050"/>
                    <a:pt x="76200" y="1924050"/>
                  </a:cubicBezTo>
                  <a:cubicBezTo>
                    <a:pt x="34163" y="1924050"/>
                    <a:pt x="0" y="1889887"/>
                    <a:pt x="0" y="1847850"/>
                  </a:cubicBezTo>
                  <a:close/>
                </a:path>
              </a:pathLst>
            </a:custGeom>
            <a:solidFill>
              <a:srgbClr val="FF954F"/>
            </a:solidFill>
            <a:ln w="12700">
              <a:solidFill>
                <a:srgbClr val="000000"/>
              </a:solidFill>
            </a:ln>
          </p:spPr>
        </p:sp>
      </p:grpSp>
      <p:sp>
        <p:nvSpPr>
          <p:cNvPr name="TextBox 21" id="21"/>
          <p:cNvSpPr txBox="true"/>
          <p:nvPr/>
        </p:nvSpPr>
        <p:spPr>
          <a:xfrm rot="0">
            <a:off x="8053388" y="5054947"/>
            <a:ext cx="3454152" cy="477590"/>
          </a:xfrm>
          <a:prstGeom prst="rect">
            <a:avLst/>
          </a:prstGeom>
        </p:spPr>
        <p:txBody>
          <a:bodyPr anchor="t" rtlCol="false" tIns="0" lIns="0" bIns="0" rIns="0">
            <a:spAutoFit/>
          </a:bodyPr>
          <a:lstStyle/>
          <a:p>
            <a:pPr algn="l">
              <a:lnSpc>
                <a:spcPts val="3500"/>
              </a:lnSpc>
            </a:pPr>
            <a:r>
              <a:rPr lang="en-US" sz="2687">
                <a:solidFill>
                  <a:srgbClr val="67534F"/>
                </a:solidFill>
                <a:latin typeface="Marcellus"/>
                <a:ea typeface="Marcellus"/>
                <a:cs typeface="Marcellus"/>
                <a:sym typeface="Marcellus"/>
              </a:rPr>
              <a:t>Dataset Size</a:t>
            </a:r>
          </a:p>
        </p:txBody>
      </p:sp>
      <p:sp>
        <p:nvSpPr>
          <p:cNvPr name="TextBox 22" id="22"/>
          <p:cNvSpPr txBox="true"/>
          <p:nvPr/>
        </p:nvSpPr>
        <p:spPr>
          <a:xfrm rot="0">
            <a:off x="8053388" y="5657552"/>
            <a:ext cx="9124950" cy="331440"/>
          </a:xfrm>
          <a:prstGeom prst="rect">
            <a:avLst/>
          </a:prstGeom>
        </p:spPr>
        <p:txBody>
          <a:bodyPr anchor="t" rtlCol="false" tIns="0" lIns="0" bIns="0" rIns="0">
            <a:spAutoFit/>
          </a:bodyPr>
          <a:lstStyle/>
          <a:p>
            <a:pPr algn="l">
              <a:lnSpc>
                <a:spcPts val="2437"/>
              </a:lnSpc>
            </a:pPr>
            <a:r>
              <a:rPr lang="en-US" sz="1874">
                <a:solidFill>
                  <a:srgbClr val="67534F"/>
                </a:solidFill>
                <a:latin typeface="Montserrat"/>
                <a:ea typeface="Montserrat"/>
                <a:cs typeface="Montserrat"/>
                <a:sym typeface="Montserrat"/>
              </a:rPr>
              <a:t>3,900 purchases across various product categories, with 18 columns of data.</a:t>
            </a:r>
          </a:p>
        </p:txBody>
      </p:sp>
      <p:grpSp>
        <p:nvGrpSpPr>
          <p:cNvPr name="Group 23" id="23"/>
          <p:cNvGrpSpPr/>
          <p:nvPr/>
        </p:nvGrpSpPr>
        <p:grpSpPr>
          <a:xfrm rot="0">
            <a:off x="7684591" y="6483698"/>
            <a:ext cx="9776817" cy="1471612"/>
            <a:chOff x="0" y="0"/>
            <a:chExt cx="13035757" cy="1962150"/>
          </a:xfrm>
        </p:grpSpPr>
        <p:sp>
          <p:nvSpPr>
            <p:cNvPr name="Freeform 24" id="24"/>
            <p:cNvSpPr/>
            <p:nvPr/>
          </p:nvSpPr>
          <p:spPr>
            <a:xfrm flipH="false" flipV="false" rot="0">
              <a:off x="19050" y="19050"/>
              <a:ext cx="12997687" cy="1924050"/>
            </a:xfrm>
            <a:custGeom>
              <a:avLst/>
              <a:gdLst/>
              <a:ahLst/>
              <a:cxnLst/>
              <a:rect r="r" b="b" t="t" l="l"/>
              <a:pathLst>
                <a:path h="1924050" w="12997687">
                  <a:moveTo>
                    <a:pt x="0" y="182880"/>
                  </a:moveTo>
                  <a:cubicBezTo>
                    <a:pt x="0" y="81915"/>
                    <a:pt x="83312" y="0"/>
                    <a:pt x="185928" y="0"/>
                  </a:cubicBezTo>
                  <a:lnTo>
                    <a:pt x="12811760" y="0"/>
                  </a:lnTo>
                  <a:cubicBezTo>
                    <a:pt x="12914503" y="0"/>
                    <a:pt x="12997687" y="81915"/>
                    <a:pt x="12997687" y="182880"/>
                  </a:cubicBezTo>
                  <a:lnTo>
                    <a:pt x="12997687" y="1741170"/>
                  </a:lnTo>
                  <a:cubicBezTo>
                    <a:pt x="12997687" y="1842135"/>
                    <a:pt x="12914376" y="1924050"/>
                    <a:pt x="12811760" y="1924050"/>
                  </a:cubicBezTo>
                  <a:lnTo>
                    <a:pt x="185928" y="1924050"/>
                  </a:lnTo>
                  <a:cubicBezTo>
                    <a:pt x="83312" y="1924050"/>
                    <a:pt x="0" y="1842135"/>
                    <a:pt x="0" y="1741170"/>
                  </a:cubicBezTo>
                  <a:close/>
                </a:path>
              </a:pathLst>
            </a:custGeom>
            <a:solidFill>
              <a:srgbClr val="FFFFF4">
                <a:alpha val="90196"/>
              </a:srgbClr>
            </a:solidFill>
            <a:ln w="12700">
              <a:solidFill>
                <a:srgbClr val="000000"/>
              </a:solidFill>
            </a:ln>
          </p:spPr>
        </p:sp>
        <p:sp>
          <p:nvSpPr>
            <p:cNvPr name="Freeform 25" id="25"/>
            <p:cNvSpPr/>
            <p:nvPr/>
          </p:nvSpPr>
          <p:spPr>
            <a:xfrm flipH="false" flipV="false" rot="0">
              <a:off x="0" y="0"/>
              <a:ext cx="13035787" cy="1962150"/>
            </a:xfrm>
            <a:custGeom>
              <a:avLst/>
              <a:gdLst/>
              <a:ahLst/>
              <a:cxnLst/>
              <a:rect r="r" b="b" t="t" l="l"/>
              <a:pathLst>
                <a:path h="1962150" w="13035787">
                  <a:moveTo>
                    <a:pt x="0" y="201930"/>
                  </a:moveTo>
                  <a:cubicBezTo>
                    <a:pt x="0" y="90170"/>
                    <a:pt x="92075" y="0"/>
                    <a:pt x="204978" y="0"/>
                  </a:cubicBezTo>
                  <a:lnTo>
                    <a:pt x="12830810" y="0"/>
                  </a:lnTo>
                  <a:lnTo>
                    <a:pt x="12830810" y="19050"/>
                  </a:lnTo>
                  <a:lnTo>
                    <a:pt x="12830810" y="0"/>
                  </a:lnTo>
                  <a:cubicBezTo>
                    <a:pt x="12943713" y="0"/>
                    <a:pt x="13035787" y="90170"/>
                    <a:pt x="13035787" y="201930"/>
                  </a:cubicBezTo>
                  <a:lnTo>
                    <a:pt x="13016737" y="201930"/>
                  </a:lnTo>
                  <a:lnTo>
                    <a:pt x="13035787" y="201930"/>
                  </a:lnTo>
                  <a:lnTo>
                    <a:pt x="13035787" y="1760220"/>
                  </a:lnTo>
                  <a:lnTo>
                    <a:pt x="13016737" y="1760220"/>
                  </a:lnTo>
                  <a:lnTo>
                    <a:pt x="13035787" y="1760220"/>
                  </a:lnTo>
                  <a:cubicBezTo>
                    <a:pt x="13035787" y="1871980"/>
                    <a:pt x="12943713" y="1962150"/>
                    <a:pt x="12830810" y="1962150"/>
                  </a:cubicBezTo>
                  <a:lnTo>
                    <a:pt x="12830810" y="1943100"/>
                  </a:lnTo>
                  <a:lnTo>
                    <a:pt x="12830810" y="1962150"/>
                  </a:lnTo>
                  <a:lnTo>
                    <a:pt x="204978" y="1962150"/>
                  </a:lnTo>
                  <a:lnTo>
                    <a:pt x="204978" y="1943100"/>
                  </a:lnTo>
                  <a:lnTo>
                    <a:pt x="204978" y="1962150"/>
                  </a:lnTo>
                  <a:cubicBezTo>
                    <a:pt x="92075" y="1962150"/>
                    <a:pt x="0" y="1871980"/>
                    <a:pt x="0" y="1760220"/>
                  </a:cubicBezTo>
                  <a:lnTo>
                    <a:pt x="0" y="201930"/>
                  </a:lnTo>
                  <a:lnTo>
                    <a:pt x="19050" y="201930"/>
                  </a:lnTo>
                  <a:lnTo>
                    <a:pt x="0" y="201930"/>
                  </a:lnTo>
                  <a:moveTo>
                    <a:pt x="38100" y="201930"/>
                  </a:moveTo>
                  <a:lnTo>
                    <a:pt x="38100" y="1760220"/>
                  </a:lnTo>
                  <a:lnTo>
                    <a:pt x="19050" y="1760220"/>
                  </a:lnTo>
                  <a:lnTo>
                    <a:pt x="38100" y="1760220"/>
                  </a:lnTo>
                  <a:cubicBezTo>
                    <a:pt x="38100" y="1850390"/>
                    <a:pt x="112522" y="1924050"/>
                    <a:pt x="204978" y="1924050"/>
                  </a:cubicBezTo>
                  <a:lnTo>
                    <a:pt x="12830810" y="1924050"/>
                  </a:lnTo>
                  <a:cubicBezTo>
                    <a:pt x="12923266" y="1924050"/>
                    <a:pt x="12997688" y="1850390"/>
                    <a:pt x="12997688" y="1760220"/>
                  </a:cubicBezTo>
                  <a:lnTo>
                    <a:pt x="12997688" y="201930"/>
                  </a:lnTo>
                  <a:cubicBezTo>
                    <a:pt x="12997688" y="111760"/>
                    <a:pt x="12923266" y="38100"/>
                    <a:pt x="12830810" y="38100"/>
                  </a:cubicBezTo>
                  <a:lnTo>
                    <a:pt x="204978" y="38100"/>
                  </a:lnTo>
                  <a:lnTo>
                    <a:pt x="204978" y="19050"/>
                  </a:lnTo>
                  <a:lnTo>
                    <a:pt x="204978" y="38100"/>
                  </a:lnTo>
                  <a:cubicBezTo>
                    <a:pt x="112522" y="38100"/>
                    <a:pt x="38100" y="111760"/>
                    <a:pt x="38100" y="201930"/>
                  </a:cubicBezTo>
                  <a:close/>
                </a:path>
              </a:pathLst>
            </a:custGeom>
            <a:solidFill>
              <a:srgbClr val="FFE0CC"/>
            </a:solidFill>
            <a:ln w="12700">
              <a:solidFill>
                <a:srgbClr val="000000"/>
              </a:solidFill>
            </a:ln>
          </p:spPr>
        </p:sp>
      </p:grpSp>
      <p:grpSp>
        <p:nvGrpSpPr>
          <p:cNvPr name="Group 26" id="26"/>
          <p:cNvGrpSpPr/>
          <p:nvPr/>
        </p:nvGrpSpPr>
        <p:grpSpPr>
          <a:xfrm rot="0">
            <a:off x="7670304" y="6497985"/>
            <a:ext cx="114300" cy="1443038"/>
            <a:chOff x="0" y="0"/>
            <a:chExt cx="152400" cy="1924050"/>
          </a:xfrm>
        </p:grpSpPr>
        <p:sp>
          <p:nvSpPr>
            <p:cNvPr name="Freeform 27" id="27"/>
            <p:cNvSpPr/>
            <p:nvPr/>
          </p:nvSpPr>
          <p:spPr>
            <a:xfrm flipH="false" flipV="false" rot="0">
              <a:off x="0" y="0"/>
              <a:ext cx="152400" cy="1924050"/>
            </a:xfrm>
            <a:custGeom>
              <a:avLst/>
              <a:gdLst/>
              <a:ahLst/>
              <a:cxnLst/>
              <a:rect r="r" b="b" t="t" l="l"/>
              <a:pathLst>
                <a:path h="1924050" w="152400">
                  <a:moveTo>
                    <a:pt x="0" y="76200"/>
                  </a:moveTo>
                  <a:cubicBezTo>
                    <a:pt x="0" y="34163"/>
                    <a:pt x="34163" y="0"/>
                    <a:pt x="76200" y="0"/>
                  </a:cubicBezTo>
                  <a:cubicBezTo>
                    <a:pt x="118237" y="0"/>
                    <a:pt x="152400" y="34163"/>
                    <a:pt x="152400" y="76200"/>
                  </a:cubicBezTo>
                  <a:lnTo>
                    <a:pt x="152400" y="1847850"/>
                  </a:lnTo>
                  <a:cubicBezTo>
                    <a:pt x="152400" y="1889887"/>
                    <a:pt x="118237" y="1924050"/>
                    <a:pt x="76200" y="1924050"/>
                  </a:cubicBezTo>
                  <a:cubicBezTo>
                    <a:pt x="34163" y="1924050"/>
                    <a:pt x="0" y="1889887"/>
                    <a:pt x="0" y="1847850"/>
                  </a:cubicBezTo>
                  <a:close/>
                </a:path>
              </a:pathLst>
            </a:custGeom>
            <a:solidFill>
              <a:srgbClr val="FF954F"/>
            </a:solidFill>
            <a:ln w="12700">
              <a:solidFill>
                <a:srgbClr val="000000"/>
              </a:solidFill>
            </a:ln>
          </p:spPr>
        </p:sp>
      </p:grpSp>
      <p:sp>
        <p:nvSpPr>
          <p:cNvPr name="TextBox 28" id="28"/>
          <p:cNvSpPr txBox="true"/>
          <p:nvPr/>
        </p:nvSpPr>
        <p:spPr>
          <a:xfrm rot="0">
            <a:off x="8053388" y="6738194"/>
            <a:ext cx="3454152" cy="477590"/>
          </a:xfrm>
          <a:prstGeom prst="rect">
            <a:avLst/>
          </a:prstGeom>
        </p:spPr>
        <p:txBody>
          <a:bodyPr anchor="t" rtlCol="false" tIns="0" lIns="0" bIns="0" rIns="0">
            <a:spAutoFit/>
          </a:bodyPr>
          <a:lstStyle/>
          <a:p>
            <a:pPr algn="l">
              <a:lnSpc>
                <a:spcPts val="3500"/>
              </a:lnSpc>
            </a:pPr>
            <a:r>
              <a:rPr lang="en-US" sz="2687">
                <a:solidFill>
                  <a:srgbClr val="67534F"/>
                </a:solidFill>
                <a:latin typeface="Marcellus"/>
                <a:ea typeface="Marcellus"/>
                <a:cs typeface="Marcellus"/>
                <a:sym typeface="Marcellus"/>
              </a:rPr>
              <a:t>Key Features</a:t>
            </a:r>
          </a:p>
        </p:txBody>
      </p:sp>
      <p:sp>
        <p:nvSpPr>
          <p:cNvPr name="TextBox 29" id="29"/>
          <p:cNvSpPr txBox="true"/>
          <p:nvPr/>
        </p:nvSpPr>
        <p:spPr>
          <a:xfrm rot="0">
            <a:off x="8053388" y="7340799"/>
            <a:ext cx="9124950" cy="331440"/>
          </a:xfrm>
          <a:prstGeom prst="rect">
            <a:avLst/>
          </a:prstGeom>
        </p:spPr>
        <p:txBody>
          <a:bodyPr anchor="t" rtlCol="false" tIns="0" lIns="0" bIns="0" rIns="0">
            <a:spAutoFit/>
          </a:bodyPr>
          <a:lstStyle/>
          <a:p>
            <a:pPr algn="l">
              <a:lnSpc>
                <a:spcPts val="2437"/>
              </a:lnSpc>
            </a:pPr>
            <a:r>
              <a:rPr lang="en-US" sz="1874">
                <a:solidFill>
                  <a:srgbClr val="67534F"/>
                </a:solidFill>
                <a:latin typeface="Montserrat"/>
                <a:ea typeface="Montserrat"/>
                <a:cs typeface="Montserrat"/>
                <a:sym typeface="Montserrat"/>
              </a:rPr>
              <a:t>Customer demographics, purchase details, and shopping behavior metrics.</a:t>
            </a:r>
          </a:p>
        </p:txBody>
      </p:sp>
      <p:grpSp>
        <p:nvGrpSpPr>
          <p:cNvPr name="Group 30" id="30"/>
          <p:cNvGrpSpPr/>
          <p:nvPr/>
        </p:nvGrpSpPr>
        <p:grpSpPr>
          <a:xfrm rot="0">
            <a:off x="7684591" y="8166944"/>
            <a:ext cx="9776817" cy="1471612"/>
            <a:chOff x="0" y="0"/>
            <a:chExt cx="13035757" cy="1962150"/>
          </a:xfrm>
        </p:grpSpPr>
        <p:sp>
          <p:nvSpPr>
            <p:cNvPr name="Freeform 31" id="31"/>
            <p:cNvSpPr/>
            <p:nvPr/>
          </p:nvSpPr>
          <p:spPr>
            <a:xfrm flipH="false" flipV="false" rot="0">
              <a:off x="19050" y="19050"/>
              <a:ext cx="12997687" cy="1924050"/>
            </a:xfrm>
            <a:custGeom>
              <a:avLst/>
              <a:gdLst/>
              <a:ahLst/>
              <a:cxnLst/>
              <a:rect r="r" b="b" t="t" l="l"/>
              <a:pathLst>
                <a:path h="1924050" w="12997687">
                  <a:moveTo>
                    <a:pt x="0" y="182880"/>
                  </a:moveTo>
                  <a:cubicBezTo>
                    <a:pt x="0" y="81915"/>
                    <a:pt x="83312" y="0"/>
                    <a:pt x="185928" y="0"/>
                  </a:cubicBezTo>
                  <a:lnTo>
                    <a:pt x="12811760" y="0"/>
                  </a:lnTo>
                  <a:cubicBezTo>
                    <a:pt x="12914503" y="0"/>
                    <a:pt x="12997687" y="81915"/>
                    <a:pt x="12997687" y="182880"/>
                  </a:cubicBezTo>
                  <a:lnTo>
                    <a:pt x="12997687" y="1741170"/>
                  </a:lnTo>
                  <a:cubicBezTo>
                    <a:pt x="12997687" y="1842135"/>
                    <a:pt x="12914376" y="1924050"/>
                    <a:pt x="12811760" y="1924050"/>
                  </a:cubicBezTo>
                  <a:lnTo>
                    <a:pt x="185928" y="1924050"/>
                  </a:lnTo>
                  <a:cubicBezTo>
                    <a:pt x="83312" y="1924050"/>
                    <a:pt x="0" y="1842135"/>
                    <a:pt x="0" y="1741170"/>
                  </a:cubicBezTo>
                  <a:close/>
                </a:path>
              </a:pathLst>
            </a:custGeom>
            <a:solidFill>
              <a:srgbClr val="FFFFF4">
                <a:alpha val="90196"/>
              </a:srgbClr>
            </a:solidFill>
            <a:ln w="12700">
              <a:solidFill>
                <a:srgbClr val="000000"/>
              </a:solidFill>
            </a:ln>
          </p:spPr>
        </p:sp>
        <p:sp>
          <p:nvSpPr>
            <p:cNvPr name="Freeform 32" id="32"/>
            <p:cNvSpPr/>
            <p:nvPr/>
          </p:nvSpPr>
          <p:spPr>
            <a:xfrm flipH="false" flipV="false" rot="0">
              <a:off x="0" y="0"/>
              <a:ext cx="13035787" cy="1962150"/>
            </a:xfrm>
            <a:custGeom>
              <a:avLst/>
              <a:gdLst/>
              <a:ahLst/>
              <a:cxnLst/>
              <a:rect r="r" b="b" t="t" l="l"/>
              <a:pathLst>
                <a:path h="1962150" w="13035787">
                  <a:moveTo>
                    <a:pt x="0" y="201930"/>
                  </a:moveTo>
                  <a:cubicBezTo>
                    <a:pt x="0" y="90170"/>
                    <a:pt x="92075" y="0"/>
                    <a:pt x="204978" y="0"/>
                  </a:cubicBezTo>
                  <a:lnTo>
                    <a:pt x="12830810" y="0"/>
                  </a:lnTo>
                  <a:lnTo>
                    <a:pt x="12830810" y="19050"/>
                  </a:lnTo>
                  <a:lnTo>
                    <a:pt x="12830810" y="0"/>
                  </a:lnTo>
                  <a:cubicBezTo>
                    <a:pt x="12943713" y="0"/>
                    <a:pt x="13035787" y="90170"/>
                    <a:pt x="13035787" y="201930"/>
                  </a:cubicBezTo>
                  <a:lnTo>
                    <a:pt x="13016737" y="201930"/>
                  </a:lnTo>
                  <a:lnTo>
                    <a:pt x="13035787" y="201930"/>
                  </a:lnTo>
                  <a:lnTo>
                    <a:pt x="13035787" y="1760220"/>
                  </a:lnTo>
                  <a:lnTo>
                    <a:pt x="13016737" y="1760220"/>
                  </a:lnTo>
                  <a:lnTo>
                    <a:pt x="13035787" y="1760220"/>
                  </a:lnTo>
                  <a:cubicBezTo>
                    <a:pt x="13035787" y="1871980"/>
                    <a:pt x="12943713" y="1962150"/>
                    <a:pt x="12830810" y="1962150"/>
                  </a:cubicBezTo>
                  <a:lnTo>
                    <a:pt x="12830810" y="1943100"/>
                  </a:lnTo>
                  <a:lnTo>
                    <a:pt x="12830810" y="1962150"/>
                  </a:lnTo>
                  <a:lnTo>
                    <a:pt x="204978" y="1962150"/>
                  </a:lnTo>
                  <a:lnTo>
                    <a:pt x="204978" y="1943100"/>
                  </a:lnTo>
                  <a:lnTo>
                    <a:pt x="204978" y="1962150"/>
                  </a:lnTo>
                  <a:cubicBezTo>
                    <a:pt x="92075" y="1962150"/>
                    <a:pt x="0" y="1871980"/>
                    <a:pt x="0" y="1760220"/>
                  </a:cubicBezTo>
                  <a:lnTo>
                    <a:pt x="0" y="201930"/>
                  </a:lnTo>
                  <a:lnTo>
                    <a:pt x="19050" y="201930"/>
                  </a:lnTo>
                  <a:lnTo>
                    <a:pt x="0" y="201930"/>
                  </a:lnTo>
                  <a:moveTo>
                    <a:pt x="38100" y="201930"/>
                  </a:moveTo>
                  <a:lnTo>
                    <a:pt x="38100" y="1760220"/>
                  </a:lnTo>
                  <a:lnTo>
                    <a:pt x="19050" y="1760220"/>
                  </a:lnTo>
                  <a:lnTo>
                    <a:pt x="38100" y="1760220"/>
                  </a:lnTo>
                  <a:cubicBezTo>
                    <a:pt x="38100" y="1850390"/>
                    <a:pt x="112522" y="1924050"/>
                    <a:pt x="204978" y="1924050"/>
                  </a:cubicBezTo>
                  <a:lnTo>
                    <a:pt x="12830810" y="1924050"/>
                  </a:lnTo>
                  <a:cubicBezTo>
                    <a:pt x="12923266" y="1924050"/>
                    <a:pt x="12997688" y="1850390"/>
                    <a:pt x="12997688" y="1760220"/>
                  </a:cubicBezTo>
                  <a:lnTo>
                    <a:pt x="12997688" y="201930"/>
                  </a:lnTo>
                  <a:cubicBezTo>
                    <a:pt x="12997688" y="111760"/>
                    <a:pt x="12923266" y="38100"/>
                    <a:pt x="12830810" y="38100"/>
                  </a:cubicBezTo>
                  <a:lnTo>
                    <a:pt x="204978" y="38100"/>
                  </a:lnTo>
                  <a:lnTo>
                    <a:pt x="204978" y="19050"/>
                  </a:lnTo>
                  <a:lnTo>
                    <a:pt x="204978" y="38100"/>
                  </a:lnTo>
                  <a:cubicBezTo>
                    <a:pt x="112522" y="38100"/>
                    <a:pt x="38100" y="111760"/>
                    <a:pt x="38100" y="201930"/>
                  </a:cubicBezTo>
                  <a:close/>
                </a:path>
              </a:pathLst>
            </a:custGeom>
            <a:solidFill>
              <a:srgbClr val="FFE0CC"/>
            </a:solidFill>
            <a:ln w="12700">
              <a:solidFill>
                <a:srgbClr val="000000"/>
              </a:solidFill>
            </a:ln>
          </p:spPr>
        </p:sp>
      </p:grpSp>
      <p:grpSp>
        <p:nvGrpSpPr>
          <p:cNvPr name="Group 33" id="33"/>
          <p:cNvGrpSpPr/>
          <p:nvPr/>
        </p:nvGrpSpPr>
        <p:grpSpPr>
          <a:xfrm rot="0">
            <a:off x="7670304" y="8181231"/>
            <a:ext cx="114300" cy="1443038"/>
            <a:chOff x="0" y="0"/>
            <a:chExt cx="152400" cy="1924050"/>
          </a:xfrm>
        </p:grpSpPr>
        <p:sp>
          <p:nvSpPr>
            <p:cNvPr name="Freeform 34" id="34"/>
            <p:cNvSpPr/>
            <p:nvPr/>
          </p:nvSpPr>
          <p:spPr>
            <a:xfrm flipH="false" flipV="false" rot="0">
              <a:off x="0" y="0"/>
              <a:ext cx="152400" cy="1924050"/>
            </a:xfrm>
            <a:custGeom>
              <a:avLst/>
              <a:gdLst/>
              <a:ahLst/>
              <a:cxnLst/>
              <a:rect r="r" b="b" t="t" l="l"/>
              <a:pathLst>
                <a:path h="1924050" w="152400">
                  <a:moveTo>
                    <a:pt x="0" y="76200"/>
                  </a:moveTo>
                  <a:cubicBezTo>
                    <a:pt x="0" y="34163"/>
                    <a:pt x="34163" y="0"/>
                    <a:pt x="76200" y="0"/>
                  </a:cubicBezTo>
                  <a:cubicBezTo>
                    <a:pt x="118237" y="0"/>
                    <a:pt x="152400" y="34163"/>
                    <a:pt x="152400" y="76200"/>
                  </a:cubicBezTo>
                  <a:lnTo>
                    <a:pt x="152400" y="1847850"/>
                  </a:lnTo>
                  <a:cubicBezTo>
                    <a:pt x="152400" y="1889887"/>
                    <a:pt x="118237" y="1924050"/>
                    <a:pt x="76200" y="1924050"/>
                  </a:cubicBezTo>
                  <a:cubicBezTo>
                    <a:pt x="34163" y="1924050"/>
                    <a:pt x="0" y="1889887"/>
                    <a:pt x="0" y="1847850"/>
                  </a:cubicBezTo>
                  <a:close/>
                </a:path>
              </a:pathLst>
            </a:custGeom>
            <a:solidFill>
              <a:srgbClr val="FF954F"/>
            </a:solidFill>
            <a:ln w="12700">
              <a:solidFill>
                <a:srgbClr val="000000"/>
              </a:solidFill>
            </a:ln>
          </p:spPr>
        </p:sp>
      </p:grpSp>
      <p:sp>
        <p:nvSpPr>
          <p:cNvPr name="TextBox 35" id="35"/>
          <p:cNvSpPr txBox="true"/>
          <p:nvPr/>
        </p:nvSpPr>
        <p:spPr>
          <a:xfrm rot="0">
            <a:off x="8053388" y="8421440"/>
            <a:ext cx="3454152" cy="477590"/>
          </a:xfrm>
          <a:prstGeom prst="rect">
            <a:avLst/>
          </a:prstGeom>
        </p:spPr>
        <p:txBody>
          <a:bodyPr anchor="t" rtlCol="false" tIns="0" lIns="0" bIns="0" rIns="0">
            <a:spAutoFit/>
          </a:bodyPr>
          <a:lstStyle/>
          <a:p>
            <a:pPr algn="l">
              <a:lnSpc>
                <a:spcPts val="3500"/>
              </a:lnSpc>
            </a:pPr>
            <a:r>
              <a:rPr lang="en-US" sz="2687">
                <a:solidFill>
                  <a:srgbClr val="67534F"/>
                </a:solidFill>
                <a:latin typeface="Marcellus"/>
                <a:ea typeface="Marcellus"/>
                <a:cs typeface="Marcellus"/>
                <a:sym typeface="Marcellus"/>
              </a:rPr>
              <a:t>Missing Data</a:t>
            </a:r>
          </a:p>
        </p:txBody>
      </p:sp>
      <p:sp>
        <p:nvSpPr>
          <p:cNvPr name="TextBox 36" id="36"/>
          <p:cNvSpPr txBox="true"/>
          <p:nvPr/>
        </p:nvSpPr>
        <p:spPr>
          <a:xfrm rot="0">
            <a:off x="8053388" y="9024045"/>
            <a:ext cx="9124950" cy="331440"/>
          </a:xfrm>
          <a:prstGeom prst="rect">
            <a:avLst/>
          </a:prstGeom>
        </p:spPr>
        <p:txBody>
          <a:bodyPr anchor="t" rtlCol="false" tIns="0" lIns="0" bIns="0" rIns="0">
            <a:spAutoFit/>
          </a:bodyPr>
          <a:lstStyle/>
          <a:p>
            <a:pPr algn="l">
              <a:lnSpc>
                <a:spcPts val="2437"/>
              </a:lnSpc>
            </a:pPr>
            <a:r>
              <a:rPr lang="en-US" sz="1874">
                <a:solidFill>
                  <a:srgbClr val="67534F"/>
                </a:solidFill>
                <a:latin typeface="Montserrat"/>
                <a:ea typeface="Montserrat"/>
                <a:cs typeface="Montserrat"/>
                <a:sym typeface="Montserrat"/>
              </a:rPr>
              <a:t>37 values in the 'Review Rating' column were identified and addressed.</a:t>
            </a:r>
          </a:p>
        </p:txBody>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C8AB"/>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4">
                <a:alpha val="90196"/>
              </a:srgbClr>
            </a:solidFill>
            <a:ln w="12700">
              <a:solidFill>
                <a:srgbClr val="000000"/>
              </a:solidFill>
            </a:ln>
          </p:spPr>
        </p:sp>
      </p:grpSp>
      <p:sp>
        <p:nvSpPr>
          <p:cNvPr name="TextBox 6" id="6"/>
          <p:cNvSpPr txBox="true"/>
          <p:nvPr/>
        </p:nvSpPr>
        <p:spPr>
          <a:xfrm rot="0">
            <a:off x="951756" y="690711"/>
            <a:ext cx="13352860" cy="1073349"/>
          </a:xfrm>
          <a:prstGeom prst="rect">
            <a:avLst/>
          </a:prstGeom>
        </p:spPr>
        <p:txBody>
          <a:bodyPr anchor="t" rtlCol="false" tIns="0" lIns="0" bIns="0" rIns="0">
            <a:spAutoFit/>
          </a:bodyPr>
          <a:lstStyle/>
          <a:p>
            <a:pPr algn="l">
              <a:lnSpc>
                <a:spcPts val="7999"/>
              </a:lnSpc>
            </a:pPr>
            <a:r>
              <a:rPr lang="en-US" sz="6124">
                <a:solidFill>
                  <a:srgbClr val="532418"/>
                </a:solidFill>
                <a:latin typeface="Marcellus"/>
                <a:ea typeface="Marcellus"/>
                <a:cs typeface="Marcellus"/>
                <a:sym typeface="Marcellus"/>
              </a:rPr>
              <a:t>Exploratory Data Analysis with Python</a:t>
            </a:r>
          </a:p>
        </p:txBody>
      </p:sp>
      <p:sp>
        <p:nvSpPr>
          <p:cNvPr name="TextBox 7" id="7"/>
          <p:cNvSpPr txBox="true"/>
          <p:nvPr/>
        </p:nvSpPr>
        <p:spPr>
          <a:xfrm rot="0">
            <a:off x="951756" y="2279303"/>
            <a:ext cx="271909" cy="382041"/>
          </a:xfrm>
          <a:prstGeom prst="rect">
            <a:avLst/>
          </a:prstGeom>
        </p:spPr>
        <p:txBody>
          <a:bodyPr anchor="t" rtlCol="false" tIns="0" lIns="0" bIns="0" rIns="0">
            <a:spAutoFit/>
          </a:bodyPr>
          <a:lstStyle/>
          <a:p>
            <a:pPr algn="l">
              <a:lnSpc>
                <a:spcPts val="2749"/>
              </a:lnSpc>
            </a:pPr>
            <a:r>
              <a:rPr lang="en-US" sz="2125">
                <a:solidFill>
                  <a:srgbClr val="67534F"/>
                </a:solidFill>
                <a:latin typeface="Marcellus"/>
                <a:ea typeface="Marcellus"/>
                <a:cs typeface="Marcellus"/>
                <a:sym typeface="Marcellus"/>
              </a:rPr>
              <a:t>01</a:t>
            </a:r>
          </a:p>
        </p:txBody>
      </p:sp>
      <p:grpSp>
        <p:nvGrpSpPr>
          <p:cNvPr name="Group 8" id="8"/>
          <p:cNvGrpSpPr/>
          <p:nvPr/>
        </p:nvGrpSpPr>
        <p:grpSpPr>
          <a:xfrm rot="0">
            <a:off x="951756" y="2745432"/>
            <a:ext cx="8056215" cy="38100"/>
            <a:chOff x="0" y="0"/>
            <a:chExt cx="10741620" cy="50800"/>
          </a:xfrm>
        </p:grpSpPr>
        <p:sp>
          <p:nvSpPr>
            <p:cNvPr name="Freeform 9" id="9"/>
            <p:cNvSpPr/>
            <p:nvPr/>
          </p:nvSpPr>
          <p:spPr>
            <a:xfrm flipH="false" flipV="false" rot="0">
              <a:off x="0" y="0"/>
              <a:ext cx="10741660" cy="50800"/>
            </a:xfrm>
            <a:custGeom>
              <a:avLst/>
              <a:gdLst/>
              <a:ahLst/>
              <a:cxnLst/>
              <a:rect r="r" b="b" t="t" l="l"/>
              <a:pathLst>
                <a:path h="50800" w="10741660">
                  <a:moveTo>
                    <a:pt x="0" y="0"/>
                  </a:moveTo>
                  <a:lnTo>
                    <a:pt x="10741660" y="0"/>
                  </a:lnTo>
                  <a:lnTo>
                    <a:pt x="10741660" y="50800"/>
                  </a:lnTo>
                  <a:lnTo>
                    <a:pt x="0" y="50800"/>
                  </a:lnTo>
                  <a:close/>
                </a:path>
              </a:pathLst>
            </a:custGeom>
            <a:solidFill>
              <a:srgbClr val="FF954F"/>
            </a:solidFill>
            <a:ln w="12700">
              <a:solidFill>
                <a:srgbClr val="000000"/>
              </a:solidFill>
            </a:ln>
          </p:spPr>
        </p:sp>
      </p:grpSp>
      <p:sp>
        <p:nvSpPr>
          <p:cNvPr name="TextBox 10" id="10"/>
          <p:cNvSpPr txBox="true"/>
          <p:nvPr/>
        </p:nvSpPr>
        <p:spPr>
          <a:xfrm rot="0">
            <a:off x="951756" y="2928937"/>
            <a:ext cx="4884539" cy="536822"/>
          </a:xfrm>
          <a:prstGeom prst="rect">
            <a:avLst/>
          </a:prstGeom>
        </p:spPr>
        <p:txBody>
          <a:bodyPr anchor="t" rtlCol="false" tIns="0" lIns="0" bIns="0" rIns="0">
            <a:spAutoFit/>
          </a:bodyPr>
          <a:lstStyle/>
          <a:p>
            <a:pPr algn="l">
              <a:lnSpc>
                <a:spcPts val="3999"/>
              </a:lnSpc>
            </a:pPr>
            <a:r>
              <a:rPr lang="en-US" sz="3062">
                <a:solidFill>
                  <a:srgbClr val="67534F"/>
                </a:solidFill>
                <a:latin typeface="Marcellus"/>
                <a:ea typeface="Marcellus"/>
                <a:cs typeface="Marcellus"/>
                <a:sym typeface="Marcellus"/>
              </a:rPr>
              <a:t>Data Loading &amp; Exploration</a:t>
            </a:r>
          </a:p>
        </p:txBody>
      </p:sp>
      <p:sp>
        <p:nvSpPr>
          <p:cNvPr name="TextBox 11" id="11"/>
          <p:cNvSpPr txBox="true"/>
          <p:nvPr/>
        </p:nvSpPr>
        <p:spPr>
          <a:xfrm rot="0">
            <a:off x="951756" y="3609826"/>
            <a:ext cx="8056215" cy="725984"/>
          </a:xfrm>
          <a:prstGeom prst="rect">
            <a:avLst/>
          </a:prstGeom>
        </p:spPr>
        <p:txBody>
          <a:bodyPr anchor="t" rtlCol="false" tIns="0" lIns="0" bIns="0" rIns="0">
            <a:spAutoFit/>
          </a:bodyPr>
          <a:lstStyle/>
          <a:p>
            <a:pPr algn="l">
              <a:lnSpc>
                <a:spcPts val="2749"/>
              </a:lnSpc>
            </a:pPr>
            <a:r>
              <a:rPr lang="en-US" sz="2125">
                <a:solidFill>
                  <a:srgbClr val="67534F"/>
                </a:solidFill>
                <a:latin typeface="Montserrat"/>
                <a:ea typeface="Montserrat"/>
                <a:cs typeface="Montserrat"/>
                <a:sym typeface="Montserrat"/>
              </a:rPr>
              <a:t>Imported dataset using pandas; checked structure and summary statistics with df.info() and .describe().</a:t>
            </a:r>
          </a:p>
        </p:txBody>
      </p:sp>
      <p:sp>
        <p:nvSpPr>
          <p:cNvPr name="TextBox 12" id="12"/>
          <p:cNvSpPr txBox="true"/>
          <p:nvPr/>
        </p:nvSpPr>
        <p:spPr>
          <a:xfrm rot="0">
            <a:off x="9279880" y="2279303"/>
            <a:ext cx="271909" cy="382041"/>
          </a:xfrm>
          <a:prstGeom prst="rect">
            <a:avLst/>
          </a:prstGeom>
        </p:spPr>
        <p:txBody>
          <a:bodyPr anchor="t" rtlCol="false" tIns="0" lIns="0" bIns="0" rIns="0">
            <a:spAutoFit/>
          </a:bodyPr>
          <a:lstStyle/>
          <a:p>
            <a:pPr algn="l">
              <a:lnSpc>
                <a:spcPts val="2749"/>
              </a:lnSpc>
            </a:pPr>
            <a:r>
              <a:rPr lang="en-US" sz="2125">
                <a:solidFill>
                  <a:srgbClr val="67534F"/>
                </a:solidFill>
                <a:latin typeface="Marcellus"/>
                <a:ea typeface="Marcellus"/>
                <a:cs typeface="Marcellus"/>
                <a:sym typeface="Marcellus"/>
              </a:rPr>
              <a:t>02</a:t>
            </a:r>
          </a:p>
        </p:txBody>
      </p:sp>
      <p:grpSp>
        <p:nvGrpSpPr>
          <p:cNvPr name="Group 13" id="13"/>
          <p:cNvGrpSpPr/>
          <p:nvPr/>
        </p:nvGrpSpPr>
        <p:grpSpPr>
          <a:xfrm rot="0">
            <a:off x="9279880" y="2745432"/>
            <a:ext cx="8056364" cy="38100"/>
            <a:chOff x="0" y="0"/>
            <a:chExt cx="10741818" cy="50800"/>
          </a:xfrm>
        </p:grpSpPr>
        <p:sp>
          <p:nvSpPr>
            <p:cNvPr name="Freeform 14" id="14"/>
            <p:cNvSpPr/>
            <p:nvPr/>
          </p:nvSpPr>
          <p:spPr>
            <a:xfrm flipH="false" flipV="false" rot="0">
              <a:off x="0" y="0"/>
              <a:ext cx="10741787" cy="50800"/>
            </a:xfrm>
            <a:custGeom>
              <a:avLst/>
              <a:gdLst/>
              <a:ahLst/>
              <a:cxnLst/>
              <a:rect r="r" b="b" t="t" l="l"/>
              <a:pathLst>
                <a:path h="50800" w="10741787">
                  <a:moveTo>
                    <a:pt x="0" y="0"/>
                  </a:moveTo>
                  <a:lnTo>
                    <a:pt x="10741787" y="0"/>
                  </a:lnTo>
                  <a:lnTo>
                    <a:pt x="10741787" y="50800"/>
                  </a:lnTo>
                  <a:lnTo>
                    <a:pt x="0" y="50800"/>
                  </a:lnTo>
                  <a:close/>
                </a:path>
              </a:pathLst>
            </a:custGeom>
            <a:solidFill>
              <a:srgbClr val="FF954F"/>
            </a:solidFill>
            <a:ln w="12700">
              <a:solidFill>
                <a:srgbClr val="000000"/>
              </a:solidFill>
            </a:ln>
          </p:spPr>
        </p:sp>
      </p:grpSp>
      <p:sp>
        <p:nvSpPr>
          <p:cNvPr name="TextBox 15" id="15"/>
          <p:cNvSpPr txBox="true"/>
          <p:nvPr/>
        </p:nvSpPr>
        <p:spPr>
          <a:xfrm rot="0">
            <a:off x="9279880" y="2928937"/>
            <a:ext cx="3963889" cy="536822"/>
          </a:xfrm>
          <a:prstGeom prst="rect">
            <a:avLst/>
          </a:prstGeom>
        </p:spPr>
        <p:txBody>
          <a:bodyPr anchor="t" rtlCol="false" tIns="0" lIns="0" bIns="0" rIns="0">
            <a:spAutoFit/>
          </a:bodyPr>
          <a:lstStyle/>
          <a:p>
            <a:pPr algn="l">
              <a:lnSpc>
                <a:spcPts val="3999"/>
              </a:lnSpc>
            </a:pPr>
            <a:r>
              <a:rPr lang="en-US" sz="3062">
                <a:solidFill>
                  <a:srgbClr val="67534F"/>
                </a:solidFill>
                <a:latin typeface="Marcellus"/>
                <a:ea typeface="Marcellus"/>
                <a:cs typeface="Marcellus"/>
                <a:sym typeface="Marcellus"/>
              </a:rPr>
              <a:t>Missing Data Handling</a:t>
            </a:r>
          </a:p>
        </p:txBody>
      </p:sp>
      <p:sp>
        <p:nvSpPr>
          <p:cNvPr name="TextBox 16" id="16"/>
          <p:cNvSpPr txBox="true"/>
          <p:nvPr/>
        </p:nvSpPr>
        <p:spPr>
          <a:xfrm rot="0">
            <a:off x="9279880" y="3609826"/>
            <a:ext cx="8056364" cy="725984"/>
          </a:xfrm>
          <a:prstGeom prst="rect">
            <a:avLst/>
          </a:prstGeom>
        </p:spPr>
        <p:txBody>
          <a:bodyPr anchor="t" rtlCol="false" tIns="0" lIns="0" bIns="0" rIns="0">
            <a:spAutoFit/>
          </a:bodyPr>
          <a:lstStyle/>
          <a:p>
            <a:pPr algn="l">
              <a:lnSpc>
                <a:spcPts val="2749"/>
              </a:lnSpc>
            </a:pPr>
            <a:r>
              <a:rPr lang="en-US" sz="2125">
                <a:solidFill>
                  <a:srgbClr val="67534F"/>
                </a:solidFill>
                <a:latin typeface="Montserrat"/>
                <a:ea typeface="Montserrat"/>
                <a:cs typeface="Montserrat"/>
                <a:sym typeface="Montserrat"/>
              </a:rPr>
              <a:t>Imputed 37 missing 'Review Rating' values using the median rating per product category.</a:t>
            </a:r>
          </a:p>
        </p:txBody>
      </p:sp>
      <p:sp>
        <p:nvSpPr>
          <p:cNvPr name="TextBox 17" id="17"/>
          <p:cNvSpPr txBox="true"/>
          <p:nvPr/>
        </p:nvSpPr>
        <p:spPr>
          <a:xfrm rot="0">
            <a:off x="951756" y="4783039"/>
            <a:ext cx="271909" cy="382041"/>
          </a:xfrm>
          <a:prstGeom prst="rect">
            <a:avLst/>
          </a:prstGeom>
        </p:spPr>
        <p:txBody>
          <a:bodyPr anchor="t" rtlCol="false" tIns="0" lIns="0" bIns="0" rIns="0">
            <a:spAutoFit/>
          </a:bodyPr>
          <a:lstStyle/>
          <a:p>
            <a:pPr algn="l">
              <a:lnSpc>
                <a:spcPts val="2749"/>
              </a:lnSpc>
            </a:pPr>
            <a:r>
              <a:rPr lang="en-US" sz="2125">
                <a:solidFill>
                  <a:srgbClr val="67534F"/>
                </a:solidFill>
                <a:latin typeface="Marcellus"/>
                <a:ea typeface="Marcellus"/>
                <a:cs typeface="Marcellus"/>
                <a:sym typeface="Marcellus"/>
              </a:rPr>
              <a:t>03</a:t>
            </a:r>
          </a:p>
        </p:txBody>
      </p:sp>
      <p:grpSp>
        <p:nvGrpSpPr>
          <p:cNvPr name="Group 18" id="18"/>
          <p:cNvGrpSpPr/>
          <p:nvPr/>
        </p:nvGrpSpPr>
        <p:grpSpPr>
          <a:xfrm rot="0">
            <a:off x="951756" y="5249168"/>
            <a:ext cx="8056215" cy="38100"/>
            <a:chOff x="0" y="0"/>
            <a:chExt cx="10741620" cy="50800"/>
          </a:xfrm>
        </p:grpSpPr>
        <p:sp>
          <p:nvSpPr>
            <p:cNvPr name="Freeform 19" id="19"/>
            <p:cNvSpPr/>
            <p:nvPr/>
          </p:nvSpPr>
          <p:spPr>
            <a:xfrm flipH="false" flipV="false" rot="0">
              <a:off x="0" y="0"/>
              <a:ext cx="10741660" cy="50800"/>
            </a:xfrm>
            <a:custGeom>
              <a:avLst/>
              <a:gdLst/>
              <a:ahLst/>
              <a:cxnLst/>
              <a:rect r="r" b="b" t="t" l="l"/>
              <a:pathLst>
                <a:path h="50800" w="10741660">
                  <a:moveTo>
                    <a:pt x="0" y="0"/>
                  </a:moveTo>
                  <a:lnTo>
                    <a:pt x="10741660" y="0"/>
                  </a:lnTo>
                  <a:lnTo>
                    <a:pt x="10741660" y="50800"/>
                  </a:lnTo>
                  <a:lnTo>
                    <a:pt x="0" y="50800"/>
                  </a:lnTo>
                  <a:close/>
                </a:path>
              </a:pathLst>
            </a:custGeom>
            <a:solidFill>
              <a:srgbClr val="FF954F"/>
            </a:solidFill>
            <a:ln w="12700">
              <a:solidFill>
                <a:srgbClr val="000000"/>
              </a:solidFill>
            </a:ln>
          </p:spPr>
        </p:sp>
      </p:grpSp>
      <p:sp>
        <p:nvSpPr>
          <p:cNvPr name="TextBox 20" id="20"/>
          <p:cNvSpPr txBox="true"/>
          <p:nvPr/>
        </p:nvSpPr>
        <p:spPr>
          <a:xfrm rot="0">
            <a:off x="951756" y="5432673"/>
            <a:ext cx="4259015" cy="536822"/>
          </a:xfrm>
          <a:prstGeom prst="rect">
            <a:avLst/>
          </a:prstGeom>
        </p:spPr>
        <p:txBody>
          <a:bodyPr anchor="t" rtlCol="false" tIns="0" lIns="0" bIns="0" rIns="0">
            <a:spAutoFit/>
          </a:bodyPr>
          <a:lstStyle/>
          <a:p>
            <a:pPr algn="l">
              <a:lnSpc>
                <a:spcPts val="3999"/>
              </a:lnSpc>
            </a:pPr>
            <a:r>
              <a:rPr lang="en-US" sz="3062">
                <a:solidFill>
                  <a:srgbClr val="67534F"/>
                </a:solidFill>
                <a:latin typeface="Marcellus"/>
                <a:ea typeface="Marcellus"/>
                <a:cs typeface="Marcellus"/>
                <a:sym typeface="Marcellus"/>
              </a:rPr>
              <a:t>Column Standardization</a:t>
            </a:r>
          </a:p>
        </p:txBody>
      </p:sp>
      <p:sp>
        <p:nvSpPr>
          <p:cNvPr name="TextBox 21" id="21"/>
          <p:cNvSpPr txBox="true"/>
          <p:nvPr/>
        </p:nvSpPr>
        <p:spPr>
          <a:xfrm rot="0">
            <a:off x="951756" y="6113561"/>
            <a:ext cx="8056215" cy="725984"/>
          </a:xfrm>
          <a:prstGeom prst="rect">
            <a:avLst/>
          </a:prstGeom>
        </p:spPr>
        <p:txBody>
          <a:bodyPr anchor="t" rtlCol="false" tIns="0" lIns="0" bIns="0" rIns="0">
            <a:spAutoFit/>
          </a:bodyPr>
          <a:lstStyle/>
          <a:p>
            <a:pPr algn="l">
              <a:lnSpc>
                <a:spcPts val="2749"/>
              </a:lnSpc>
            </a:pPr>
            <a:r>
              <a:rPr lang="en-US" sz="2125">
                <a:solidFill>
                  <a:srgbClr val="67534F"/>
                </a:solidFill>
                <a:latin typeface="Montserrat"/>
                <a:ea typeface="Montserrat"/>
                <a:cs typeface="Montserrat"/>
                <a:sym typeface="Montserrat"/>
              </a:rPr>
              <a:t>Renamed columns to snake_case for improved readability and consistency.</a:t>
            </a:r>
          </a:p>
        </p:txBody>
      </p:sp>
      <p:sp>
        <p:nvSpPr>
          <p:cNvPr name="TextBox 22" id="22"/>
          <p:cNvSpPr txBox="true"/>
          <p:nvPr/>
        </p:nvSpPr>
        <p:spPr>
          <a:xfrm rot="0">
            <a:off x="9279880" y="4783039"/>
            <a:ext cx="271909" cy="382041"/>
          </a:xfrm>
          <a:prstGeom prst="rect">
            <a:avLst/>
          </a:prstGeom>
        </p:spPr>
        <p:txBody>
          <a:bodyPr anchor="t" rtlCol="false" tIns="0" lIns="0" bIns="0" rIns="0">
            <a:spAutoFit/>
          </a:bodyPr>
          <a:lstStyle/>
          <a:p>
            <a:pPr algn="l">
              <a:lnSpc>
                <a:spcPts val="2749"/>
              </a:lnSpc>
            </a:pPr>
            <a:r>
              <a:rPr lang="en-US" sz="2125">
                <a:solidFill>
                  <a:srgbClr val="67534F"/>
                </a:solidFill>
                <a:latin typeface="Marcellus"/>
                <a:ea typeface="Marcellus"/>
                <a:cs typeface="Marcellus"/>
                <a:sym typeface="Marcellus"/>
              </a:rPr>
              <a:t>04</a:t>
            </a:r>
          </a:p>
        </p:txBody>
      </p:sp>
      <p:grpSp>
        <p:nvGrpSpPr>
          <p:cNvPr name="Group 23" id="23"/>
          <p:cNvGrpSpPr/>
          <p:nvPr/>
        </p:nvGrpSpPr>
        <p:grpSpPr>
          <a:xfrm rot="0">
            <a:off x="9279880" y="5249168"/>
            <a:ext cx="8056364" cy="38100"/>
            <a:chOff x="0" y="0"/>
            <a:chExt cx="10741818" cy="50800"/>
          </a:xfrm>
        </p:grpSpPr>
        <p:sp>
          <p:nvSpPr>
            <p:cNvPr name="Freeform 24" id="24"/>
            <p:cNvSpPr/>
            <p:nvPr/>
          </p:nvSpPr>
          <p:spPr>
            <a:xfrm flipH="false" flipV="false" rot="0">
              <a:off x="0" y="0"/>
              <a:ext cx="10741787" cy="50800"/>
            </a:xfrm>
            <a:custGeom>
              <a:avLst/>
              <a:gdLst/>
              <a:ahLst/>
              <a:cxnLst/>
              <a:rect r="r" b="b" t="t" l="l"/>
              <a:pathLst>
                <a:path h="50800" w="10741787">
                  <a:moveTo>
                    <a:pt x="0" y="0"/>
                  </a:moveTo>
                  <a:lnTo>
                    <a:pt x="10741787" y="0"/>
                  </a:lnTo>
                  <a:lnTo>
                    <a:pt x="10741787" y="50800"/>
                  </a:lnTo>
                  <a:lnTo>
                    <a:pt x="0" y="50800"/>
                  </a:lnTo>
                  <a:close/>
                </a:path>
              </a:pathLst>
            </a:custGeom>
            <a:solidFill>
              <a:srgbClr val="FF954F"/>
            </a:solidFill>
            <a:ln w="12700">
              <a:solidFill>
                <a:srgbClr val="000000"/>
              </a:solidFill>
            </a:ln>
          </p:spPr>
        </p:sp>
      </p:grpSp>
      <p:sp>
        <p:nvSpPr>
          <p:cNvPr name="TextBox 25" id="25"/>
          <p:cNvSpPr txBox="true"/>
          <p:nvPr/>
        </p:nvSpPr>
        <p:spPr>
          <a:xfrm rot="0">
            <a:off x="9279880" y="5432673"/>
            <a:ext cx="3909269" cy="536822"/>
          </a:xfrm>
          <a:prstGeom prst="rect">
            <a:avLst/>
          </a:prstGeom>
        </p:spPr>
        <p:txBody>
          <a:bodyPr anchor="t" rtlCol="false" tIns="0" lIns="0" bIns="0" rIns="0">
            <a:spAutoFit/>
          </a:bodyPr>
          <a:lstStyle/>
          <a:p>
            <a:pPr algn="l">
              <a:lnSpc>
                <a:spcPts val="3999"/>
              </a:lnSpc>
            </a:pPr>
            <a:r>
              <a:rPr lang="en-US" sz="3062">
                <a:solidFill>
                  <a:srgbClr val="67534F"/>
                </a:solidFill>
                <a:latin typeface="Marcellus"/>
                <a:ea typeface="Marcellus"/>
                <a:cs typeface="Marcellus"/>
                <a:sym typeface="Marcellus"/>
              </a:rPr>
              <a:t>Feature Engineering</a:t>
            </a:r>
          </a:p>
        </p:txBody>
      </p:sp>
      <p:sp>
        <p:nvSpPr>
          <p:cNvPr name="TextBox 26" id="26"/>
          <p:cNvSpPr txBox="true"/>
          <p:nvPr/>
        </p:nvSpPr>
        <p:spPr>
          <a:xfrm rot="0">
            <a:off x="9279880" y="6113561"/>
            <a:ext cx="8056364" cy="725984"/>
          </a:xfrm>
          <a:prstGeom prst="rect">
            <a:avLst/>
          </a:prstGeom>
        </p:spPr>
        <p:txBody>
          <a:bodyPr anchor="t" rtlCol="false" tIns="0" lIns="0" bIns="0" rIns="0">
            <a:spAutoFit/>
          </a:bodyPr>
          <a:lstStyle/>
          <a:p>
            <a:pPr algn="l">
              <a:lnSpc>
                <a:spcPts val="2749"/>
              </a:lnSpc>
            </a:pPr>
            <a:r>
              <a:rPr lang="en-US" sz="2125">
                <a:solidFill>
                  <a:srgbClr val="67534F"/>
                </a:solidFill>
                <a:latin typeface="Montserrat"/>
                <a:ea typeface="Montserrat"/>
                <a:cs typeface="Montserrat"/>
                <a:sym typeface="Montserrat"/>
              </a:rPr>
              <a:t>Created 'age_group' by binning ages and 'purchase_frequency_days' from purchase data.</a:t>
            </a:r>
          </a:p>
        </p:txBody>
      </p:sp>
      <p:sp>
        <p:nvSpPr>
          <p:cNvPr name="TextBox 27" id="27"/>
          <p:cNvSpPr txBox="true"/>
          <p:nvPr/>
        </p:nvSpPr>
        <p:spPr>
          <a:xfrm rot="0">
            <a:off x="951756" y="7286774"/>
            <a:ext cx="271909" cy="382041"/>
          </a:xfrm>
          <a:prstGeom prst="rect">
            <a:avLst/>
          </a:prstGeom>
        </p:spPr>
        <p:txBody>
          <a:bodyPr anchor="t" rtlCol="false" tIns="0" lIns="0" bIns="0" rIns="0">
            <a:spAutoFit/>
          </a:bodyPr>
          <a:lstStyle/>
          <a:p>
            <a:pPr algn="l">
              <a:lnSpc>
                <a:spcPts val="2749"/>
              </a:lnSpc>
            </a:pPr>
            <a:r>
              <a:rPr lang="en-US" sz="2125">
                <a:solidFill>
                  <a:srgbClr val="67534F"/>
                </a:solidFill>
                <a:latin typeface="Marcellus"/>
                <a:ea typeface="Marcellus"/>
                <a:cs typeface="Marcellus"/>
                <a:sym typeface="Marcellus"/>
              </a:rPr>
              <a:t>05</a:t>
            </a:r>
          </a:p>
        </p:txBody>
      </p:sp>
      <p:grpSp>
        <p:nvGrpSpPr>
          <p:cNvPr name="Group 28" id="28"/>
          <p:cNvGrpSpPr/>
          <p:nvPr/>
        </p:nvGrpSpPr>
        <p:grpSpPr>
          <a:xfrm rot="0">
            <a:off x="951756" y="7752904"/>
            <a:ext cx="8056215" cy="38100"/>
            <a:chOff x="0" y="0"/>
            <a:chExt cx="10741620" cy="50800"/>
          </a:xfrm>
        </p:grpSpPr>
        <p:sp>
          <p:nvSpPr>
            <p:cNvPr name="Freeform 29" id="29"/>
            <p:cNvSpPr/>
            <p:nvPr/>
          </p:nvSpPr>
          <p:spPr>
            <a:xfrm flipH="false" flipV="false" rot="0">
              <a:off x="0" y="0"/>
              <a:ext cx="10741660" cy="50800"/>
            </a:xfrm>
            <a:custGeom>
              <a:avLst/>
              <a:gdLst/>
              <a:ahLst/>
              <a:cxnLst/>
              <a:rect r="r" b="b" t="t" l="l"/>
              <a:pathLst>
                <a:path h="50800" w="10741660">
                  <a:moveTo>
                    <a:pt x="0" y="0"/>
                  </a:moveTo>
                  <a:lnTo>
                    <a:pt x="10741660" y="0"/>
                  </a:lnTo>
                  <a:lnTo>
                    <a:pt x="10741660" y="50800"/>
                  </a:lnTo>
                  <a:lnTo>
                    <a:pt x="0" y="50800"/>
                  </a:lnTo>
                  <a:close/>
                </a:path>
              </a:pathLst>
            </a:custGeom>
            <a:solidFill>
              <a:srgbClr val="FF954F"/>
            </a:solidFill>
            <a:ln w="12700">
              <a:solidFill>
                <a:srgbClr val="000000"/>
              </a:solidFill>
            </a:ln>
          </p:spPr>
        </p:sp>
      </p:grpSp>
      <p:sp>
        <p:nvSpPr>
          <p:cNvPr name="TextBox 30" id="30"/>
          <p:cNvSpPr txBox="true"/>
          <p:nvPr/>
        </p:nvSpPr>
        <p:spPr>
          <a:xfrm rot="0">
            <a:off x="951756" y="7936409"/>
            <a:ext cx="4222254" cy="536822"/>
          </a:xfrm>
          <a:prstGeom prst="rect">
            <a:avLst/>
          </a:prstGeom>
        </p:spPr>
        <p:txBody>
          <a:bodyPr anchor="t" rtlCol="false" tIns="0" lIns="0" bIns="0" rIns="0">
            <a:spAutoFit/>
          </a:bodyPr>
          <a:lstStyle/>
          <a:p>
            <a:pPr algn="l">
              <a:lnSpc>
                <a:spcPts val="3999"/>
              </a:lnSpc>
            </a:pPr>
            <a:r>
              <a:rPr lang="en-US" sz="3062">
                <a:solidFill>
                  <a:srgbClr val="67534F"/>
                </a:solidFill>
                <a:latin typeface="Marcellus"/>
                <a:ea typeface="Marcellus"/>
                <a:cs typeface="Marcellus"/>
                <a:sym typeface="Marcellus"/>
              </a:rPr>
              <a:t>Data Consistency Check</a:t>
            </a:r>
          </a:p>
        </p:txBody>
      </p:sp>
      <p:sp>
        <p:nvSpPr>
          <p:cNvPr name="TextBox 31" id="31"/>
          <p:cNvSpPr txBox="true"/>
          <p:nvPr/>
        </p:nvSpPr>
        <p:spPr>
          <a:xfrm rot="0">
            <a:off x="951756" y="8617298"/>
            <a:ext cx="8056215" cy="725984"/>
          </a:xfrm>
          <a:prstGeom prst="rect">
            <a:avLst/>
          </a:prstGeom>
        </p:spPr>
        <p:txBody>
          <a:bodyPr anchor="t" rtlCol="false" tIns="0" lIns="0" bIns="0" rIns="0">
            <a:spAutoFit/>
          </a:bodyPr>
          <a:lstStyle/>
          <a:p>
            <a:pPr algn="l">
              <a:lnSpc>
                <a:spcPts val="2749"/>
              </a:lnSpc>
            </a:pPr>
            <a:r>
              <a:rPr lang="en-US" sz="2125">
                <a:solidFill>
                  <a:srgbClr val="67534F"/>
                </a:solidFill>
                <a:latin typeface="Montserrat"/>
                <a:ea typeface="Montserrat"/>
                <a:cs typeface="Montserrat"/>
                <a:sym typeface="Montserrat"/>
              </a:rPr>
              <a:t>Verified and dropped redundant 'promo_code_used' column.</a:t>
            </a:r>
          </a:p>
        </p:txBody>
      </p:sp>
      <p:sp>
        <p:nvSpPr>
          <p:cNvPr name="TextBox 32" id="32"/>
          <p:cNvSpPr txBox="true"/>
          <p:nvPr/>
        </p:nvSpPr>
        <p:spPr>
          <a:xfrm rot="0">
            <a:off x="9279880" y="7286774"/>
            <a:ext cx="271909" cy="382041"/>
          </a:xfrm>
          <a:prstGeom prst="rect">
            <a:avLst/>
          </a:prstGeom>
        </p:spPr>
        <p:txBody>
          <a:bodyPr anchor="t" rtlCol="false" tIns="0" lIns="0" bIns="0" rIns="0">
            <a:spAutoFit/>
          </a:bodyPr>
          <a:lstStyle/>
          <a:p>
            <a:pPr algn="l">
              <a:lnSpc>
                <a:spcPts val="2749"/>
              </a:lnSpc>
            </a:pPr>
            <a:r>
              <a:rPr lang="en-US" sz="2125">
                <a:solidFill>
                  <a:srgbClr val="67534F"/>
                </a:solidFill>
                <a:latin typeface="Marcellus"/>
                <a:ea typeface="Marcellus"/>
                <a:cs typeface="Marcellus"/>
                <a:sym typeface="Marcellus"/>
              </a:rPr>
              <a:t>06</a:t>
            </a:r>
          </a:p>
        </p:txBody>
      </p:sp>
      <p:grpSp>
        <p:nvGrpSpPr>
          <p:cNvPr name="Group 33" id="33"/>
          <p:cNvGrpSpPr/>
          <p:nvPr/>
        </p:nvGrpSpPr>
        <p:grpSpPr>
          <a:xfrm rot="0">
            <a:off x="9279880" y="7752904"/>
            <a:ext cx="8056364" cy="38100"/>
            <a:chOff x="0" y="0"/>
            <a:chExt cx="10741818" cy="50800"/>
          </a:xfrm>
        </p:grpSpPr>
        <p:sp>
          <p:nvSpPr>
            <p:cNvPr name="Freeform 34" id="34"/>
            <p:cNvSpPr/>
            <p:nvPr/>
          </p:nvSpPr>
          <p:spPr>
            <a:xfrm flipH="false" flipV="false" rot="0">
              <a:off x="0" y="0"/>
              <a:ext cx="10741787" cy="50800"/>
            </a:xfrm>
            <a:custGeom>
              <a:avLst/>
              <a:gdLst/>
              <a:ahLst/>
              <a:cxnLst/>
              <a:rect r="r" b="b" t="t" l="l"/>
              <a:pathLst>
                <a:path h="50800" w="10741787">
                  <a:moveTo>
                    <a:pt x="0" y="0"/>
                  </a:moveTo>
                  <a:lnTo>
                    <a:pt x="10741787" y="0"/>
                  </a:lnTo>
                  <a:lnTo>
                    <a:pt x="10741787" y="50800"/>
                  </a:lnTo>
                  <a:lnTo>
                    <a:pt x="0" y="50800"/>
                  </a:lnTo>
                  <a:close/>
                </a:path>
              </a:pathLst>
            </a:custGeom>
            <a:solidFill>
              <a:srgbClr val="FF954F"/>
            </a:solidFill>
            <a:ln w="12700">
              <a:solidFill>
                <a:srgbClr val="000000"/>
              </a:solidFill>
            </a:ln>
          </p:spPr>
        </p:sp>
      </p:grpSp>
      <p:sp>
        <p:nvSpPr>
          <p:cNvPr name="TextBox 35" id="35"/>
          <p:cNvSpPr txBox="true"/>
          <p:nvPr/>
        </p:nvSpPr>
        <p:spPr>
          <a:xfrm rot="0">
            <a:off x="9279880" y="7936409"/>
            <a:ext cx="3909269" cy="536822"/>
          </a:xfrm>
          <a:prstGeom prst="rect">
            <a:avLst/>
          </a:prstGeom>
        </p:spPr>
        <p:txBody>
          <a:bodyPr anchor="t" rtlCol="false" tIns="0" lIns="0" bIns="0" rIns="0">
            <a:spAutoFit/>
          </a:bodyPr>
          <a:lstStyle/>
          <a:p>
            <a:pPr algn="l">
              <a:lnSpc>
                <a:spcPts val="3999"/>
              </a:lnSpc>
            </a:pPr>
            <a:r>
              <a:rPr lang="en-US" sz="3062">
                <a:solidFill>
                  <a:srgbClr val="67534F"/>
                </a:solidFill>
                <a:latin typeface="Marcellus"/>
                <a:ea typeface="Marcellus"/>
                <a:cs typeface="Marcellus"/>
                <a:sym typeface="Marcellus"/>
              </a:rPr>
              <a:t>Database Integration</a:t>
            </a:r>
          </a:p>
        </p:txBody>
      </p:sp>
      <p:sp>
        <p:nvSpPr>
          <p:cNvPr name="TextBox 36" id="36"/>
          <p:cNvSpPr txBox="true"/>
          <p:nvPr/>
        </p:nvSpPr>
        <p:spPr>
          <a:xfrm rot="0">
            <a:off x="9279880" y="8617298"/>
            <a:ext cx="8056364" cy="725984"/>
          </a:xfrm>
          <a:prstGeom prst="rect">
            <a:avLst/>
          </a:prstGeom>
        </p:spPr>
        <p:txBody>
          <a:bodyPr anchor="t" rtlCol="false" tIns="0" lIns="0" bIns="0" rIns="0">
            <a:spAutoFit/>
          </a:bodyPr>
          <a:lstStyle/>
          <a:p>
            <a:pPr algn="l">
              <a:lnSpc>
                <a:spcPts val="2749"/>
              </a:lnSpc>
            </a:pPr>
            <a:r>
              <a:rPr lang="en-US" sz="2125">
                <a:solidFill>
                  <a:srgbClr val="67534F"/>
                </a:solidFill>
                <a:latin typeface="Montserrat"/>
                <a:ea typeface="Montserrat"/>
                <a:cs typeface="Montserrat"/>
                <a:sym typeface="Montserrat"/>
              </a:rPr>
              <a:t>Loaded cleaned DataFrame into PostgreSQL for SQL analysis.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C8AB"/>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4">
                <a:alpha val="90196"/>
              </a:srgbClr>
            </a:solidFill>
            <a:ln w="12700">
              <a:solidFill>
                <a:srgbClr val="000000"/>
              </a:solidFill>
            </a:ln>
          </p:spPr>
        </p:sp>
      </p:grpSp>
      <p:sp>
        <p:nvSpPr>
          <p:cNvPr name="TextBox 6" id="6"/>
          <p:cNvSpPr txBox="true"/>
          <p:nvPr/>
        </p:nvSpPr>
        <p:spPr>
          <a:xfrm rot="0">
            <a:off x="652909" y="465385"/>
            <a:ext cx="12780764" cy="744885"/>
          </a:xfrm>
          <a:prstGeom prst="rect">
            <a:avLst/>
          </a:prstGeom>
        </p:spPr>
        <p:txBody>
          <a:bodyPr anchor="t" rtlCol="false" tIns="0" lIns="0" bIns="0" rIns="0">
            <a:spAutoFit/>
          </a:bodyPr>
          <a:lstStyle/>
          <a:p>
            <a:pPr algn="l">
              <a:lnSpc>
                <a:spcPts val="5437"/>
              </a:lnSpc>
            </a:pPr>
            <a:r>
              <a:rPr lang="en-US" sz="4187">
                <a:solidFill>
                  <a:srgbClr val="532418"/>
                </a:solidFill>
                <a:latin typeface="Marcellus"/>
                <a:ea typeface="Marcellus"/>
                <a:cs typeface="Marcellus"/>
                <a:sym typeface="Marcellus"/>
              </a:rPr>
              <a:t>Revenue by Gender &amp; High-Spending Discount Users</a:t>
            </a:r>
          </a:p>
        </p:txBody>
      </p:sp>
      <p:sp>
        <p:nvSpPr>
          <p:cNvPr name="TextBox 7" id="7"/>
          <p:cNvSpPr txBox="true"/>
          <p:nvPr/>
        </p:nvSpPr>
        <p:spPr>
          <a:xfrm rot="0">
            <a:off x="652909" y="1657499"/>
            <a:ext cx="2681882" cy="367605"/>
          </a:xfrm>
          <a:prstGeom prst="rect">
            <a:avLst/>
          </a:prstGeom>
        </p:spPr>
        <p:txBody>
          <a:bodyPr anchor="t" rtlCol="false" tIns="0" lIns="0" bIns="0" rIns="0">
            <a:spAutoFit/>
          </a:bodyPr>
          <a:lstStyle/>
          <a:p>
            <a:pPr algn="l">
              <a:lnSpc>
                <a:spcPts val="2687"/>
              </a:lnSpc>
            </a:pPr>
            <a:r>
              <a:rPr lang="en-US" sz="2062">
                <a:solidFill>
                  <a:srgbClr val="532418"/>
                </a:solidFill>
                <a:latin typeface="Marcellus"/>
                <a:ea typeface="Marcellus"/>
                <a:cs typeface="Marcellus"/>
                <a:sym typeface="Marcellus"/>
              </a:rPr>
              <a:t>Revenue by Gender</a:t>
            </a:r>
          </a:p>
        </p:txBody>
      </p:sp>
      <p:grpSp>
        <p:nvGrpSpPr>
          <p:cNvPr name="Group 8" id="8"/>
          <p:cNvGrpSpPr>
            <a:grpSpLocks noChangeAspect="true"/>
          </p:cNvGrpSpPr>
          <p:nvPr/>
        </p:nvGrpSpPr>
        <p:grpSpPr>
          <a:xfrm rot="0">
            <a:off x="652909" y="2234952"/>
            <a:ext cx="8263532" cy="4627512"/>
            <a:chOff x="0" y="0"/>
            <a:chExt cx="11018043" cy="6170017"/>
          </a:xfrm>
        </p:grpSpPr>
        <p:sp>
          <p:nvSpPr>
            <p:cNvPr name="Freeform 9" id="9" descr="preencoded.png"/>
            <p:cNvSpPr/>
            <p:nvPr/>
          </p:nvSpPr>
          <p:spPr>
            <a:xfrm flipH="false" flipV="false" rot="0">
              <a:off x="0" y="0"/>
              <a:ext cx="11018012" cy="6170041"/>
            </a:xfrm>
            <a:custGeom>
              <a:avLst/>
              <a:gdLst/>
              <a:ahLst/>
              <a:cxnLst/>
              <a:rect r="r" b="b" t="t" l="l"/>
              <a:pathLst>
                <a:path h="6170041" w="11018012">
                  <a:moveTo>
                    <a:pt x="0" y="0"/>
                  </a:moveTo>
                  <a:lnTo>
                    <a:pt x="11018012" y="0"/>
                  </a:lnTo>
                  <a:lnTo>
                    <a:pt x="11018012" y="6170041"/>
                  </a:lnTo>
                  <a:lnTo>
                    <a:pt x="0" y="6170041"/>
                  </a:lnTo>
                  <a:lnTo>
                    <a:pt x="0" y="0"/>
                  </a:lnTo>
                  <a:close/>
                </a:path>
              </a:pathLst>
            </a:custGeom>
            <a:blipFill>
              <a:blip r:embed="rId3"/>
              <a:stretch>
                <a:fillRect l="-7" t="0" r="-7" b="0"/>
              </a:stretch>
            </a:blipFill>
          </p:spPr>
        </p:sp>
      </p:grpSp>
      <p:sp>
        <p:nvSpPr>
          <p:cNvPr name="TextBox 10" id="10"/>
          <p:cNvSpPr txBox="true"/>
          <p:nvPr/>
        </p:nvSpPr>
        <p:spPr>
          <a:xfrm rot="0">
            <a:off x="652909" y="7053262"/>
            <a:ext cx="8263532" cy="261640"/>
          </a:xfrm>
          <a:prstGeom prst="rect">
            <a:avLst/>
          </a:prstGeom>
        </p:spPr>
        <p:txBody>
          <a:bodyPr anchor="t" rtlCol="false" tIns="0" lIns="0" bIns="0" rIns="0">
            <a:spAutoFit/>
          </a:bodyPr>
          <a:lstStyle/>
          <a:p>
            <a:pPr algn="l">
              <a:lnSpc>
                <a:spcPts val="1874"/>
              </a:lnSpc>
            </a:pPr>
            <a:r>
              <a:rPr lang="en-US" sz="1437">
                <a:solidFill>
                  <a:srgbClr val="67534F"/>
                </a:solidFill>
                <a:latin typeface="Montserrat"/>
                <a:ea typeface="Montserrat"/>
                <a:cs typeface="Montserrat"/>
                <a:sym typeface="Montserrat"/>
              </a:rPr>
              <a:t>Male customers generated significantly higher revenue than female customers.</a:t>
            </a:r>
          </a:p>
        </p:txBody>
      </p:sp>
      <p:sp>
        <p:nvSpPr>
          <p:cNvPr name="TextBox 11" id="11"/>
          <p:cNvSpPr txBox="true"/>
          <p:nvPr/>
        </p:nvSpPr>
        <p:spPr>
          <a:xfrm rot="0">
            <a:off x="9381084" y="1657499"/>
            <a:ext cx="3635425" cy="367605"/>
          </a:xfrm>
          <a:prstGeom prst="rect">
            <a:avLst/>
          </a:prstGeom>
        </p:spPr>
        <p:txBody>
          <a:bodyPr anchor="t" rtlCol="false" tIns="0" lIns="0" bIns="0" rIns="0">
            <a:spAutoFit/>
          </a:bodyPr>
          <a:lstStyle/>
          <a:p>
            <a:pPr algn="l">
              <a:lnSpc>
                <a:spcPts val="2687"/>
              </a:lnSpc>
            </a:pPr>
            <a:r>
              <a:rPr lang="en-US" sz="2062">
                <a:solidFill>
                  <a:srgbClr val="532418"/>
                </a:solidFill>
                <a:latin typeface="Marcellus"/>
                <a:ea typeface="Marcellus"/>
                <a:cs typeface="Marcellus"/>
                <a:sym typeface="Marcellus"/>
              </a:rPr>
              <a:t>High-Spending Discount Users</a:t>
            </a:r>
          </a:p>
        </p:txBody>
      </p:sp>
      <p:sp>
        <p:nvSpPr>
          <p:cNvPr name="TextBox 12" id="12"/>
          <p:cNvSpPr txBox="true"/>
          <p:nvPr/>
        </p:nvSpPr>
        <p:spPr>
          <a:xfrm rot="0">
            <a:off x="9381084" y="2192536"/>
            <a:ext cx="8263532" cy="504230"/>
          </a:xfrm>
          <a:prstGeom prst="rect">
            <a:avLst/>
          </a:prstGeom>
        </p:spPr>
        <p:txBody>
          <a:bodyPr anchor="t" rtlCol="false" tIns="0" lIns="0" bIns="0" rIns="0">
            <a:spAutoFit/>
          </a:bodyPr>
          <a:lstStyle/>
          <a:p>
            <a:pPr algn="l">
              <a:lnSpc>
                <a:spcPts val="1874"/>
              </a:lnSpc>
            </a:pPr>
            <a:r>
              <a:rPr lang="en-US" sz="1437">
                <a:solidFill>
                  <a:srgbClr val="67534F"/>
                </a:solidFill>
                <a:latin typeface="Montserrat"/>
                <a:ea typeface="Montserrat"/>
                <a:cs typeface="Montserrat"/>
                <a:sym typeface="Montserrat"/>
              </a:rPr>
              <a:t>Identified 839 customers who used discounts but still spent above the average purchase amount, indicating effective discount targeting.</a:t>
            </a:r>
          </a:p>
        </p:txBody>
      </p:sp>
      <p:grpSp>
        <p:nvGrpSpPr>
          <p:cNvPr name="Group 13" id="13"/>
          <p:cNvGrpSpPr>
            <a:grpSpLocks noChangeAspect="true"/>
          </p:cNvGrpSpPr>
          <p:nvPr/>
        </p:nvGrpSpPr>
        <p:grpSpPr>
          <a:xfrm rot="0">
            <a:off x="9381084" y="2906614"/>
            <a:ext cx="8263532" cy="8263532"/>
            <a:chOff x="0" y="0"/>
            <a:chExt cx="11018043" cy="11018043"/>
          </a:xfrm>
        </p:grpSpPr>
        <p:sp>
          <p:nvSpPr>
            <p:cNvPr name="Freeform 14" id="14" descr="preencoded.png"/>
            <p:cNvSpPr/>
            <p:nvPr/>
          </p:nvSpPr>
          <p:spPr>
            <a:xfrm flipH="false" flipV="false" rot="0">
              <a:off x="0" y="0"/>
              <a:ext cx="11018012" cy="11018012"/>
            </a:xfrm>
            <a:custGeom>
              <a:avLst/>
              <a:gdLst/>
              <a:ahLst/>
              <a:cxnLst/>
              <a:rect r="r" b="b" t="t" l="l"/>
              <a:pathLst>
                <a:path h="11018012" w="11018012">
                  <a:moveTo>
                    <a:pt x="0" y="0"/>
                  </a:moveTo>
                  <a:lnTo>
                    <a:pt x="11018012" y="0"/>
                  </a:lnTo>
                  <a:lnTo>
                    <a:pt x="11018012" y="11018012"/>
                  </a:lnTo>
                  <a:lnTo>
                    <a:pt x="0" y="11018012"/>
                  </a:lnTo>
                  <a:lnTo>
                    <a:pt x="0" y="0"/>
                  </a:lnTo>
                  <a:close/>
                </a:path>
              </a:pathLst>
            </a:custGeom>
            <a:blipFill>
              <a:blip r:embed="rId4"/>
              <a:stretch>
                <a:fillRect l="0" t="0" r="0" b="0"/>
              </a:stretch>
            </a:blipFill>
          </p:spPr>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C8AB"/>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4">
                <a:alpha val="90196"/>
              </a:srgbClr>
            </a:solidFill>
            <a:ln w="12700">
              <a:solidFill>
                <a:srgbClr val="000000"/>
              </a:solidFill>
            </a:ln>
          </p:spPr>
        </p:sp>
      </p:grpSp>
      <p:grpSp>
        <p:nvGrpSpPr>
          <p:cNvPr name="Group 6" id="6"/>
          <p:cNvGrpSpPr>
            <a:grpSpLocks noChangeAspect="true"/>
          </p:cNvGrpSpPr>
          <p:nvPr/>
        </p:nvGrpSpPr>
        <p:grpSpPr>
          <a:xfrm rot="0">
            <a:off x="0" y="0"/>
            <a:ext cx="7200900" cy="10287000"/>
            <a:chOff x="0" y="0"/>
            <a:chExt cx="9601200" cy="13716000"/>
          </a:xfrm>
        </p:grpSpPr>
        <p:sp>
          <p:nvSpPr>
            <p:cNvPr name="Freeform 7" id="7" descr="preencoded.png"/>
            <p:cNvSpPr/>
            <p:nvPr/>
          </p:nvSpPr>
          <p:spPr>
            <a:xfrm flipH="false" flipV="false" rot="0">
              <a:off x="0" y="0"/>
              <a:ext cx="9601200" cy="13716000"/>
            </a:xfrm>
            <a:custGeom>
              <a:avLst/>
              <a:gdLst/>
              <a:ahLst/>
              <a:cxnLst/>
              <a:rect r="r" b="b" t="t" l="l"/>
              <a:pathLst>
                <a:path h="13716000" w="9601200">
                  <a:moveTo>
                    <a:pt x="0" y="0"/>
                  </a:moveTo>
                  <a:lnTo>
                    <a:pt x="9601200" y="0"/>
                  </a:lnTo>
                  <a:lnTo>
                    <a:pt x="9601200" y="13716000"/>
                  </a:lnTo>
                  <a:lnTo>
                    <a:pt x="0" y="13716000"/>
                  </a:lnTo>
                  <a:lnTo>
                    <a:pt x="0" y="0"/>
                  </a:lnTo>
                  <a:close/>
                </a:path>
              </a:pathLst>
            </a:custGeom>
            <a:blipFill>
              <a:blip r:embed="rId3"/>
              <a:stretch>
                <a:fillRect l="0" t="0" r="0" b="0"/>
              </a:stretch>
            </a:blipFill>
          </p:spPr>
        </p:sp>
      </p:grpSp>
      <p:sp>
        <p:nvSpPr>
          <p:cNvPr name="TextBox 8" id="8"/>
          <p:cNvSpPr txBox="true"/>
          <p:nvPr/>
        </p:nvSpPr>
        <p:spPr>
          <a:xfrm rot="0">
            <a:off x="7850237" y="770335"/>
            <a:ext cx="9445526" cy="2185987"/>
          </a:xfrm>
          <a:prstGeom prst="rect">
            <a:avLst/>
          </a:prstGeom>
        </p:spPr>
        <p:txBody>
          <a:bodyPr anchor="t" rtlCol="false" tIns="0" lIns="0" bIns="0" rIns="0">
            <a:spAutoFit/>
          </a:bodyPr>
          <a:lstStyle/>
          <a:p>
            <a:pPr algn="l">
              <a:lnSpc>
                <a:spcPts val="8312"/>
              </a:lnSpc>
            </a:pPr>
            <a:r>
              <a:rPr lang="en-US" sz="6374">
                <a:solidFill>
                  <a:srgbClr val="532418"/>
                </a:solidFill>
                <a:latin typeface="Marcellus"/>
                <a:ea typeface="Marcellus"/>
                <a:cs typeface="Marcellus"/>
                <a:sym typeface="Marcellus"/>
              </a:rPr>
              <a:t>Top Products &amp; Shipping Insights</a:t>
            </a:r>
          </a:p>
        </p:txBody>
      </p:sp>
      <p:grpSp>
        <p:nvGrpSpPr>
          <p:cNvPr name="Group 9" id="9"/>
          <p:cNvGrpSpPr/>
          <p:nvPr/>
        </p:nvGrpSpPr>
        <p:grpSpPr>
          <a:xfrm rot="0">
            <a:off x="7850237" y="3806726"/>
            <a:ext cx="9445526" cy="2467272"/>
            <a:chOff x="0" y="0"/>
            <a:chExt cx="12594035" cy="3289697"/>
          </a:xfrm>
        </p:grpSpPr>
        <p:sp>
          <p:nvSpPr>
            <p:cNvPr name="Freeform 10" id="10"/>
            <p:cNvSpPr/>
            <p:nvPr/>
          </p:nvSpPr>
          <p:spPr>
            <a:xfrm flipH="false" flipV="false" rot="0">
              <a:off x="0" y="0"/>
              <a:ext cx="12594082" cy="3289681"/>
            </a:xfrm>
            <a:custGeom>
              <a:avLst/>
              <a:gdLst/>
              <a:ahLst/>
              <a:cxnLst/>
              <a:rect r="r" b="b" t="t" l="l"/>
              <a:pathLst>
                <a:path h="3289681" w="12594082">
                  <a:moveTo>
                    <a:pt x="0" y="243840"/>
                  </a:moveTo>
                  <a:cubicBezTo>
                    <a:pt x="0" y="109220"/>
                    <a:pt x="109220" y="0"/>
                    <a:pt x="243840" y="0"/>
                  </a:cubicBezTo>
                  <a:lnTo>
                    <a:pt x="12350242" y="0"/>
                  </a:lnTo>
                  <a:cubicBezTo>
                    <a:pt x="12484862" y="0"/>
                    <a:pt x="12594082" y="109220"/>
                    <a:pt x="12594082" y="243840"/>
                  </a:cubicBezTo>
                  <a:lnTo>
                    <a:pt x="12594082" y="3045841"/>
                  </a:lnTo>
                  <a:cubicBezTo>
                    <a:pt x="12594082" y="3180461"/>
                    <a:pt x="12484862" y="3289681"/>
                    <a:pt x="12350242" y="3289681"/>
                  </a:cubicBezTo>
                  <a:lnTo>
                    <a:pt x="243840" y="3289681"/>
                  </a:lnTo>
                  <a:cubicBezTo>
                    <a:pt x="109220" y="3289681"/>
                    <a:pt x="0" y="3180461"/>
                    <a:pt x="0" y="3045841"/>
                  </a:cubicBezTo>
                  <a:close/>
                </a:path>
              </a:pathLst>
            </a:custGeom>
            <a:solidFill>
              <a:srgbClr val="FFFFF4">
                <a:alpha val="90196"/>
              </a:srgbClr>
            </a:solidFill>
            <a:ln w="12700">
              <a:solidFill>
                <a:srgbClr val="000000"/>
              </a:solidFill>
            </a:ln>
          </p:spPr>
        </p:sp>
      </p:grpSp>
      <p:grpSp>
        <p:nvGrpSpPr>
          <p:cNvPr name="Group 11" id="11"/>
          <p:cNvGrpSpPr/>
          <p:nvPr/>
        </p:nvGrpSpPr>
        <p:grpSpPr>
          <a:xfrm rot="0">
            <a:off x="7850237" y="3768626"/>
            <a:ext cx="9445526" cy="152400"/>
            <a:chOff x="0" y="0"/>
            <a:chExt cx="12594035" cy="203200"/>
          </a:xfrm>
        </p:grpSpPr>
        <p:sp>
          <p:nvSpPr>
            <p:cNvPr name="Freeform 12" id="12"/>
            <p:cNvSpPr/>
            <p:nvPr/>
          </p:nvSpPr>
          <p:spPr>
            <a:xfrm flipH="false" flipV="false" rot="0">
              <a:off x="0" y="0"/>
              <a:ext cx="12594082" cy="203200"/>
            </a:xfrm>
            <a:custGeom>
              <a:avLst/>
              <a:gdLst/>
              <a:ahLst/>
              <a:cxnLst/>
              <a:rect r="r" b="b" t="t" l="l"/>
              <a:pathLst>
                <a:path h="203200" w="12594082">
                  <a:moveTo>
                    <a:pt x="0" y="101600"/>
                  </a:moveTo>
                  <a:cubicBezTo>
                    <a:pt x="0" y="45466"/>
                    <a:pt x="45466" y="0"/>
                    <a:pt x="101600" y="0"/>
                  </a:cubicBezTo>
                  <a:lnTo>
                    <a:pt x="12492482" y="0"/>
                  </a:lnTo>
                  <a:cubicBezTo>
                    <a:pt x="12548615" y="0"/>
                    <a:pt x="12594082" y="45466"/>
                    <a:pt x="12594082" y="101600"/>
                  </a:cubicBezTo>
                  <a:cubicBezTo>
                    <a:pt x="12594082" y="157734"/>
                    <a:pt x="12548615" y="203200"/>
                    <a:pt x="12492482" y="203200"/>
                  </a:cubicBezTo>
                  <a:lnTo>
                    <a:pt x="101600" y="203200"/>
                  </a:lnTo>
                  <a:cubicBezTo>
                    <a:pt x="45466" y="203200"/>
                    <a:pt x="0" y="157734"/>
                    <a:pt x="0" y="101600"/>
                  </a:cubicBezTo>
                  <a:close/>
                </a:path>
              </a:pathLst>
            </a:custGeom>
            <a:solidFill>
              <a:srgbClr val="FF954F"/>
            </a:solidFill>
            <a:ln w="12700">
              <a:solidFill>
                <a:srgbClr val="000000"/>
              </a:solidFill>
            </a:ln>
          </p:spPr>
        </p:sp>
      </p:grpSp>
      <p:grpSp>
        <p:nvGrpSpPr>
          <p:cNvPr name="Group 13" id="13"/>
          <p:cNvGrpSpPr/>
          <p:nvPr/>
        </p:nvGrpSpPr>
        <p:grpSpPr>
          <a:xfrm rot="0">
            <a:off x="12147724" y="3381524"/>
            <a:ext cx="850553" cy="850552"/>
            <a:chOff x="0" y="0"/>
            <a:chExt cx="1134070" cy="1134070"/>
          </a:xfrm>
        </p:grpSpPr>
        <p:sp>
          <p:nvSpPr>
            <p:cNvPr name="Freeform 14" id="14"/>
            <p:cNvSpPr/>
            <p:nvPr/>
          </p:nvSpPr>
          <p:spPr>
            <a:xfrm flipH="false" flipV="false" rot="0">
              <a:off x="0" y="0"/>
              <a:ext cx="1134110" cy="1134110"/>
            </a:xfrm>
            <a:custGeom>
              <a:avLst/>
              <a:gdLst/>
              <a:ahLst/>
              <a:cxnLst/>
              <a:rect r="r" b="b" t="t" l="l"/>
              <a:pathLst>
                <a:path h="1134110" w="1134110">
                  <a:moveTo>
                    <a:pt x="0" y="567055"/>
                  </a:moveTo>
                  <a:cubicBezTo>
                    <a:pt x="0" y="253873"/>
                    <a:pt x="253873" y="0"/>
                    <a:pt x="567055" y="0"/>
                  </a:cubicBezTo>
                  <a:cubicBezTo>
                    <a:pt x="880237" y="0"/>
                    <a:pt x="1134110" y="253873"/>
                    <a:pt x="1134110" y="567055"/>
                  </a:cubicBezTo>
                  <a:cubicBezTo>
                    <a:pt x="1134110" y="880237"/>
                    <a:pt x="880237" y="1134110"/>
                    <a:pt x="567055" y="1134110"/>
                  </a:cubicBezTo>
                  <a:cubicBezTo>
                    <a:pt x="253873" y="1134110"/>
                    <a:pt x="0" y="880237"/>
                    <a:pt x="0" y="567055"/>
                  </a:cubicBezTo>
                  <a:close/>
                </a:path>
              </a:pathLst>
            </a:custGeom>
            <a:solidFill>
              <a:srgbClr val="FF954F"/>
            </a:solidFill>
            <a:ln w="12700">
              <a:solidFill>
                <a:srgbClr val="000000"/>
              </a:solidFill>
            </a:ln>
          </p:spPr>
        </p:sp>
      </p:grpSp>
      <p:sp>
        <p:nvSpPr>
          <p:cNvPr name="TextBox 15" id="15"/>
          <p:cNvSpPr txBox="true"/>
          <p:nvPr/>
        </p:nvSpPr>
        <p:spPr>
          <a:xfrm rot="0">
            <a:off x="12402815" y="3557141"/>
            <a:ext cx="340221" cy="470744"/>
          </a:xfrm>
          <a:prstGeom prst="rect">
            <a:avLst/>
          </a:prstGeom>
        </p:spPr>
        <p:txBody>
          <a:bodyPr anchor="t" rtlCol="false" tIns="0" lIns="0" bIns="0" rIns="0">
            <a:spAutoFit/>
          </a:bodyPr>
          <a:lstStyle/>
          <a:p>
            <a:pPr algn="l">
              <a:lnSpc>
                <a:spcPts val="3437"/>
              </a:lnSpc>
            </a:pPr>
            <a:r>
              <a:rPr lang="en-US" sz="2625">
                <a:solidFill>
                  <a:srgbClr val="000000"/>
                </a:solidFill>
                <a:latin typeface="Marcellus"/>
                <a:ea typeface="Marcellus"/>
                <a:cs typeface="Marcellus"/>
                <a:sym typeface="Marcellus"/>
              </a:rPr>
              <a:t>1</a:t>
            </a:r>
          </a:p>
        </p:txBody>
      </p:sp>
      <p:sp>
        <p:nvSpPr>
          <p:cNvPr name="TextBox 16" id="16"/>
          <p:cNvSpPr txBox="true"/>
          <p:nvPr/>
        </p:nvSpPr>
        <p:spPr>
          <a:xfrm rot="0">
            <a:off x="8171855" y="4486870"/>
            <a:ext cx="4583163" cy="558404"/>
          </a:xfrm>
          <a:prstGeom prst="rect">
            <a:avLst/>
          </a:prstGeom>
        </p:spPr>
        <p:txBody>
          <a:bodyPr anchor="t" rtlCol="false" tIns="0" lIns="0" bIns="0" rIns="0">
            <a:spAutoFit/>
          </a:bodyPr>
          <a:lstStyle/>
          <a:p>
            <a:pPr algn="l">
              <a:lnSpc>
                <a:spcPts val="4124"/>
              </a:lnSpc>
            </a:pPr>
            <a:r>
              <a:rPr lang="en-US" sz="3187">
                <a:solidFill>
                  <a:srgbClr val="67534F"/>
                </a:solidFill>
                <a:latin typeface="Marcellus"/>
                <a:ea typeface="Marcellus"/>
                <a:cs typeface="Marcellus"/>
                <a:sym typeface="Marcellus"/>
              </a:rPr>
              <a:t>Top 5 Products by Rating</a:t>
            </a:r>
          </a:p>
        </p:txBody>
      </p:sp>
      <p:sp>
        <p:nvSpPr>
          <p:cNvPr name="TextBox 17" id="17"/>
          <p:cNvSpPr txBox="true"/>
          <p:nvPr/>
        </p:nvSpPr>
        <p:spPr>
          <a:xfrm rot="0">
            <a:off x="8171855" y="5196334"/>
            <a:ext cx="8802290" cy="756047"/>
          </a:xfrm>
          <a:prstGeom prst="rect">
            <a:avLst/>
          </a:prstGeom>
        </p:spPr>
        <p:txBody>
          <a:bodyPr anchor="t" rtlCol="false" tIns="0" lIns="0" bIns="0" rIns="0">
            <a:spAutoFit/>
          </a:bodyPr>
          <a:lstStyle/>
          <a:p>
            <a:pPr algn="l">
              <a:lnSpc>
                <a:spcPts val="2875"/>
              </a:lnSpc>
            </a:pPr>
            <a:r>
              <a:rPr lang="en-US" sz="2187">
                <a:solidFill>
                  <a:srgbClr val="67534F"/>
                </a:solidFill>
                <a:latin typeface="Montserrat"/>
                <a:ea typeface="Montserrat"/>
                <a:cs typeface="Montserrat"/>
                <a:sym typeface="Montserrat"/>
              </a:rPr>
              <a:t>Gloves (3.86), Sandals (3.84), Boots (3.82), Hat (3.80), and Skirt (3.78) received the highest average review ratings.</a:t>
            </a:r>
          </a:p>
        </p:txBody>
      </p:sp>
      <p:grpSp>
        <p:nvGrpSpPr>
          <p:cNvPr name="Group 18" id="18"/>
          <p:cNvGrpSpPr/>
          <p:nvPr/>
        </p:nvGrpSpPr>
        <p:grpSpPr>
          <a:xfrm rot="0">
            <a:off x="7850237" y="6982717"/>
            <a:ext cx="9445526" cy="2467273"/>
            <a:chOff x="0" y="0"/>
            <a:chExt cx="12594035" cy="3289697"/>
          </a:xfrm>
        </p:grpSpPr>
        <p:sp>
          <p:nvSpPr>
            <p:cNvPr name="Freeform 19" id="19"/>
            <p:cNvSpPr/>
            <p:nvPr/>
          </p:nvSpPr>
          <p:spPr>
            <a:xfrm flipH="false" flipV="false" rot="0">
              <a:off x="0" y="0"/>
              <a:ext cx="12594082" cy="3289681"/>
            </a:xfrm>
            <a:custGeom>
              <a:avLst/>
              <a:gdLst/>
              <a:ahLst/>
              <a:cxnLst/>
              <a:rect r="r" b="b" t="t" l="l"/>
              <a:pathLst>
                <a:path h="3289681" w="12594082">
                  <a:moveTo>
                    <a:pt x="0" y="243840"/>
                  </a:moveTo>
                  <a:cubicBezTo>
                    <a:pt x="0" y="109220"/>
                    <a:pt x="109220" y="0"/>
                    <a:pt x="243840" y="0"/>
                  </a:cubicBezTo>
                  <a:lnTo>
                    <a:pt x="12350242" y="0"/>
                  </a:lnTo>
                  <a:cubicBezTo>
                    <a:pt x="12484862" y="0"/>
                    <a:pt x="12594082" y="109220"/>
                    <a:pt x="12594082" y="243840"/>
                  </a:cubicBezTo>
                  <a:lnTo>
                    <a:pt x="12594082" y="3045841"/>
                  </a:lnTo>
                  <a:cubicBezTo>
                    <a:pt x="12594082" y="3180461"/>
                    <a:pt x="12484862" y="3289681"/>
                    <a:pt x="12350242" y="3289681"/>
                  </a:cubicBezTo>
                  <a:lnTo>
                    <a:pt x="243840" y="3289681"/>
                  </a:lnTo>
                  <a:cubicBezTo>
                    <a:pt x="109220" y="3289681"/>
                    <a:pt x="0" y="3180461"/>
                    <a:pt x="0" y="3045841"/>
                  </a:cubicBezTo>
                  <a:close/>
                </a:path>
              </a:pathLst>
            </a:custGeom>
            <a:solidFill>
              <a:srgbClr val="FFFFF4">
                <a:alpha val="90196"/>
              </a:srgbClr>
            </a:solidFill>
            <a:ln w="12700">
              <a:solidFill>
                <a:srgbClr val="000000"/>
              </a:solidFill>
            </a:ln>
          </p:spPr>
        </p:sp>
      </p:grpSp>
      <p:grpSp>
        <p:nvGrpSpPr>
          <p:cNvPr name="Group 20" id="20"/>
          <p:cNvGrpSpPr/>
          <p:nvPr/>
        </p:nvGrpSpPr>
        <p:grpSpPr>
          <a:xfrm rot="0">
            <a:off x="7850237" y="6944617"/>
            <a:ext cx="9445526" cy="152400"/>
            <a:chOff x="0" y="0"/>
            <a:chExt cx="12594035" cy="203200"/>
          </a:xfrm>
        </p:grpSpPr>
        <p:sp>
          <p:nvSpPr>
            <p:cNvPr name="Freeform 21" id="21"/>
            <p:cNvSpPr/>
            <p:nvPr/>
          </p:nvSpPr>
          <p:spPr>
            <a:xfrm flipH="false" flipV="false" rot="0">
              <a:off x="0" y="0"/>
              <a:ext cx="12594082" cy="203200"/>
            </a:xfrm>
            <a:custGeom>
              <a:avLst/>
              <a:gdLst/>
              <a:ahLst/>
              <a:cxnLst/>
              <a:rect r="r" b="b" t="t" l="l"/>
              <a:pathLst>
                <a:path h="203200" w="12594082">
                  <a:moveTo>
                    <a:pt x="0" y="101600"/>
                  </a:moveTo>
                  <a:cubicBezTo>
                    <a:pt x="0" y="45466"/>
                    <a:pt x="45466" y="0"/>
                    <a:pt x="101600" y="0"/>
                  </a:cubicBezTo>
                  <a:lnTo>
                    <a:pt x="12492482" y="0"/>
                  </a:lnTo>
                  <a:cubicBezTo>
                    <a:pt x="12548615" y="0"/>
                    <a:pt x="12594082" y="45466"/>
                    <a:pt x="12594082" y="101600"/>
                  </a:cubicBezTo>
                  <a:cubicBezTo>
                    <a:pt x="12594082" y="157734"/>
                    <a:pt x="12548615" y="203200"/>
                    <a:pt x="12492482" y="203200"/>
                  </a:cubicBezTo>
                  <a:lnTo>
                    <a:pt x="101600" y="203200"/>
                  </a:lnTo>
                  <a:cubicBezTo>
                    <a:pt x="45466" y="203200"/>
                    <a:pt x="0" y="157734"/>
                    <a:pt x="0" y="101600"/>
                  </a:cubicBezTo>
                  <a:close/>
                </a:path>
              </a:pathLst>
            </a:custGeom>
            <a:solidFill>
              <a:srgbClr val="FF954F"/>
            </a:solidFill>
            <a:ln w="12700">
              <a:solidFill>
                <a:srgbClr val="000000"/>
              </a:solidFill>
            </a:ln>
          </p:spPr>
        </p:sp>
      </p:grpSp>
      <p:grpSp>
        <p:nvGrpSpPr>
          <p:cNvPr name="Group 22" id="22"/>
          <p:cNvGrpSpPr/>
          <p:nvPr/>
        </p:nvGrpSpPr>
        <p:grpSpPr>
          <a:xfrm rot="0">
            <a:off x="12147724" y="6557516"/>
            <a:ext cx="850553" cy="850552"/>
            <a:chOff x="0" y="0"/>
            <a:chExt cx="1134070" cy="1134070"/>
          </a:xfrm>
        </p:grpSpPr>
        <p:sp>
          <p:nvSpPr>
            <p:cNvPr name="Freeform 23" id="23"/>
            <p:cNvSpPr/>
            <p:nvPr/>
          </p:nvSpPr>
          <p:spPr>
            <a:xfrm flipH="false" flipV="false" rot="0">
              <a:off x="0" y="0"/>
              <a:ext cx="1134110" cy="1134110"/>
            </a:xfrm>
            <a:custGeom>
              <a:avLst/>
              <a:gdLst/>
              <a:ahLst/>
              <a:cxnLst/>
              <a:rect r="r" b="b" t="t" l="l"/>
              <a:pathLst>
                <a:path h="1134110" w="1134110">
                  <a:moveTo>
                    <a:pt x="0" y="567055"/>
                  </a:moveTo>
                  <a:cubicBezTo>
                    <a:pt x="0" y="253873"/>
                    <a:pt x="253873" y="0"/>
                    <a:pt x="567055" y="0"/>
                  </a:cubicBezTo>
                  <a:cubicBezTo>
                    <a:pt x="880237" y="0"/>
                    <a:pt x="1134110" y="253873"/>
                    <a:pt x="1134110" y="567055"/>
                  </a:cubicBezTo>
                  <a:cubicBezTo>
                    <a:pt x="1134110" y="880237"/>
                    <a:pt x="880237" y="1134110"/>
                    <a:pt x="567055" y="1134110"/>
                  </a:cubicBezTo>
                  <a:cubicBezTo>
                    <a:pt x="253873" y="1134110"/>
                    <a:pt x="0" y="880237"/>
                    <a:pt x="0" y="567055"/>
                  </a:cubicBezTo>
                  <a:close/>
                </a:path>
              </a:pathLst>
            </a:custGeom>
            <a:solidFill>
              <a:srgbClr val="FF954F"/>
            </a:solidFill>
            <a:ln w="12700">
              <a:solidFill>
                <a:srgbClr val="000000"/>
              </a:solidFill>
            </a:ln>
          </p:spPr>
        </p:sp>
      </p:grpSp>
      <p:sp>
        <p:nvSpPr>
          <p:cNvPr name="TextBox 24" id="24"/>
          <p:cNvSpPr txBox="true"/>
          <p:nvPr/>
        </p:nvSpPr>
        <p:spPr>
          <a:xfrm rot="0">
            <a:off x="12402815" y="6733134"/>
            <a:ext cx="340221" cy="470744"/>
          </a:xfrm>
          <a:prstGeom prst="rect">
            <a:avLst/>
          </a:prstGeom>
        </p:spPr>
        <p:txBody>
          <a:bodyPr anchor="t" rtlCol="false" tIns="0" lIns="0" bIns="0" rIns="0">
            <a:spAutoFit/>
          </a:bodyPr>
          <a:lstStyle/>
          <a:p>
            <a:pPr algn="l">
              <a:lnSpc>
                <a:spcPts val="3437"/>
              </a:lnSpc>
            </a:pPr>
            <a:r>
              <a:rPr lang="en-US" sz="2625">
                <a:solidFill>
                  <a:srgbClr val="000000"/>
                </a:solidFill>
                <a:latin typeface="Marcellus"/>
                <a:ea typeface="Marcellus"/>
                <a:cs typeface="Marcellus"/>
                <a:sym typeface="Marcellus"/>
              </a:rPr>
              <a:t>2</a:t>
            </a:r>
          </a:p>
        </p:txBody>
      </p:sp>
      <p:sp>
        <p:nvSpPr>
          <p:cNvPr name="TextBox 25" id="25"/>
          <p:cNvSpPr txBox="true"/>
          <p:nvPr/>
        </p:nvSpPr>
        <p:spPr>
          <a:xfrm rot="0">
            <a:off x="8171855" y="7662862"/>
            <a:ext cx="4880967" cy="558404"/>
          </a:xfrm>
          <a:prstGeom prst="rect">
            <a:avLst/>
          </a:prstGeom>
        </p:spPr>
        <p:txBody>
          <a:bodyPr anchor="t" rtlCol="false" tIns="0" lIns="0" bIns="0" rIns="0">
            <a:spAutoFit/>
          </a:bodyPr>
          <a:lstStyle/>
          <a:p>
            <a:pPr algn="l">
              <a:lnSpc>
                <a:spcPts val="4124"/>
              </a:lnSpc>
            </a:pPr>
            <a:r>
              <a:rPr lang="en-US" sz="3187">
                <a:solidFill>
                  <a:srgbClr val="67534F"/>
                </a:solidFill>
                <a:latin typeface="Marcellus"/>
                <a:ea typeface="Marcellus"/>
                <a:cs typeface="Marcellus"/>
                <a:sym typeface="Marcellus"/>
              </a:rPr>
              <a:t>Shipping Type Comparison</a:t>
            </a:r>
          </a:p>
        </p:txBody>
      </p:sp>
      <p:sp>
        <p:nvSpPr>
          <p:cNvPr name="TextBox 26" id="26"/>
          <p:cNvSpPr txBox="true"/>
          <p:nvPr/>
        </p:nvSpPr>
        <p:spPr>
          <a:xfrm rot="0">
            <a:off x="8171855" y="8372326"/>
            <a:ext cx="8802290" cy="756047"/>
          </a:xfrm>
          <a:prstGeom prst="rect">
            <a:avLst/>
          </a:prstGeom>
        </p:spPr>
        <p:txBody>
          <a:bodyPr anchor="t" rtlCol="false" tIns="0" lIns="0" bIns="0" rIns="0">
            <a:spAutoFit/>
          </a:bodyPr>
          <a:lstStyle/>
          <a:p>
            <a:pPr algn="l">
              <a:lnSpc>
                <a:spcPts val="2875"/>
              </a:lnSpc>
            </a:pPr>
            <a:r>
              <a:rPr lang="en-US" sz="2187">
                <a:solidFill>
                  <a:srgbClr val="67534F"/>
                </a:solidFill>
                <a:latin typeface="Montserrat"/>
                <a:ea typeface="Montserrat"/>
                <a:cs typeface="Montserrat"/>
                <a:sym typeface="Montserrat"/>
              </a:rPr>
              <a:t>Express shipping had a slightly higher average purchase amount ($60.48) compared to Standard shipping ($58.46).</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C8AB"/>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4">
                <a:alpha val="90196"/>
              </a:srgbClr>
            </a:solidFill>
            <a:ln w="12700">
              <a:solidFill>
                <a:srgbClr val="000000"/>
              </a:solidFill>
            </a:ln>
          </p:spPr>
        </p:sp>
      </p:grpSp>
      <p:sp>
        <p:nvSpPr>
          <p:cNvPr name="TextBox 6" id="6"/>
          <p:cNvSpPr txBox="true"/>
          <p:nvPr/>
        </p:nvSpPr>
        <p:spPr>
          <a:xfrm rot="0">
            <a:off x="658416" y="479226"/>
            <a:ext cx="7858869" cy="741312"/>
          </a:xfrm>
          <a:prstGeom prst="rect">
            <a:avLst/>
          </a:prstGeom>
        </p:spPr>
        <p:txBody>
          <a:bodyPr anchor="t" rtlCol="false" tIns="0" lIns="0" bIns="0" rIns="0">
            <a:spAutoFit/>
          </a:bodyPr>
          <a:lstStyle/>
          <a:p>
            <a:pPr algn="l">
              <a:lnSpc>
                <a:spcPts val="5499"/>
              </a:lnSpc>
            </a:pPr>
            <a:r>
              <a:rPr lang="en-US" sz="4250">
                <a:solidFill>
                  <a:srgbClr val="532418"/>
                </a:solidFill>
                <a:latin typeface="Marcellus"/>
                <a:ea typeface="Marcellus"/>
                <a:cs typeface="Marcellus"/>
                <a:sym typeface="Marcellus"/>
              </a:rPr>
              <a:t>Subscription &amp; Discount Analysis</a:t>
            </a:r>
          </a:p>
        </p:txBody>
      </p:sp>
      <p:sp>
        <p:nvSpPr>
          <p:cNvPr name="TextBox 7" id="7"/>
          <p:cNvSpPr txBox="true"/>
          <p:nvPr/>
        </p:nvSpPr>
        <p:spPr>
          <a:xfrm rot="0">
            <a:off x="658416" y="1662261"/>
            <a:ext cx="3755529" cy="380107"/>
          </a:xfrm>
          <a:prstGeom prst="rect">
            <a:avLst/>
          </a:prstGeom>
        </p:spPr>
        <p:txBody>
          <a:bodyPr anchor="t" rtlCol="false" tIns="0" lIns="0" bIns="0" rIns="0">
            <a:spAutoFit/>
          </a:bodyPr>
          <a:lstStyle/>
          <a:p>
            <a:pPr algn="l">
              <a:lnSpc>
                <a:spcPts val="2749"/>
              </a:lnSpc>
            </a:pPr>
            <a:r>
              <a:rPr lang="en-US" sz="2125">
                <a:solidFill>
                  <a:srgbClr val="532418"/>
                </a:solidFill>
                <a:latin typeface="Marcellus"/>
                <a:ea typeface="Marcellus"/>
                <a:cs typeface="Marcellus"/>
                <a:sym typeface="Marcellus"/>
              </a:rPr>
              <a:t>Subscribers vs. Non-Subscribers</a:t>
            </a:r>
          </a:p>
        </p:txBody>
      </p:sp>
      <p:sp>
        <p:nvSpPr>
          <p:cNvPr name="TextBox 8" id="8"/>
          <p:cNvSpPr txBox="true"/>
          <p:nvPr/>
        </p:nvSpPr>
        <p:spPr>
          <a:xfrm rot="0">
            <a:off x="658416" y="2211438"/>
            <a:ext cx="8256091" cy="508099"/>
          </a:xfrm>
          <a:prstGeom prst="rect">
            <a:avLst/>
          </a:prstGeom>
        </p:spPr>
        <p:txBody>
          <a:bodyPr anchor="t" rtlCol="false" tIns="0" lIns="0" bIns="0" rIns="0">
            <a:spAutoFit/>
          </a:bodyPr>
          <a:lstStyle/>
          <a:p>
            <a:pPr algn="l">
              <a:lnSpc>
                <a:spcPts val="1874"/>
              </a:lnSpc>
            </a:pPr>
            <a:r>
              <a:rPr lang="en-US" sz="1437">
                <a:solidFill>
                  <a:srgbClr val="67534F"/>
                </a:solidFill>
                <a:latin typeface="Montserrat"/>
                <a:ea typeface="Montserrat"/>
                <a:cs typeface="Montserrat"/>
                <a:sym typeface="Montserrat"/>
              </a:rPr>
              <a:t>Subscribers (1053 customers) had an average spend of $59.49, contributing $62,645. Non-subscribers (2847 customers) averaged $59.87, contributing $170,436.</a:t>
            </a:r>
          </a:p>
        </p:txBody>
      </p:sp>
      <p:grpSp>
        <p:nvGrpSpPr>
          <p:cNvPr name="Group 9" id="9"/>
          <p:cNvGrpSpPr>
            <a:grpSpLocks noChangeAspect="true"/>
          </p:cNvGrpSpPr>
          <p:nvPr/>
        </p:nvGrpSpPr>
        <p:grpSpPr>
          <a:xfrm rot="0">
            <a:off x="658416" y="2931170"/>
            <a:ext cx="8256091" cy="8256091"/>
            <a:chOff x="0" y="0"/>
            <a:chExt cx="11008122" cy="11008122"/>
          </a:xfrm>
        </p:grpSpPr>
        <p:sp>
          <p:nvSpPr>
            <p:cNvPr name="Freeform 10" id="10" descr="preencoded.png"/>
            <p:cNvSpPr/>
            <p:nvPr/>
          </p:nvSpPr>
          <p:spPr>
            <a:xfrm flipH="false" flipV="false" rot="0">
              <a:off x="0" y="0"/>
              <a:ext cx="11008106" cy="11008106"/>
            </a:xfrm>
            <a:custGeom>
              <a:avLst/>
              <a:gdLst/>
              <a:ahLst/>
              <a:cxnLst/>
              <a:rect r="r" b="b" t="t" l="l"/>
              <a:pathLst>
                <a:path h="11008106" w="11008106">
                  <a:moveTo>
                    <a:pt x="0" y="0"/>
                  </a:moveTo>
                  <a:lnTo>
                    <a:pt x="11008106" y="0"/>
                  </a:lnTo>
                  <a:lnTo>
                    <a:pt x="11008106" y="11008106"/>
                  </a:lnTo>
                  <a:lnTo>
                    <a:pt x="0" y="11008106"/>
                  </a:lnTo>
                  <a:lnTo>
                    <a:pt x="0" y="0"/>
                  </a:lnTo>
                  <a:close/>
                </a:path>
              </a:pathLst>
            </a:custGeom>
            <a:blipFill>
              <a:blip r:embed="rId3"/>
              <a:stretch>
                <a:fillRect l="0" t="0" r="0" b="0"/>
              </a:stretch>
            </a:blipFill>
          </p:spPr>
        </p:sp>
      </p:grpSp>
      <p:sp>
        <p:nvSpPr>
          <p:cNvPr name="TextBox 11" id="11"/>
          <p:cNvSpPr txBox="true"/>
          <p:nvPr/>
        </p:nvSpPr>
        <p:spPr>
          <a:xfrm rot="0">
            <a:off x="9383017" y="1662261"/>
            <a:ext cx="3679031" cy="380107"/>
          </a:xfrm>
          <a:prstGeom prst="rect">
            <a:avLst/>
          </a:prstGeom>
        </p:spPr>
        <p:txBody>
          <a:bodyPr anchor="t" rtlCol="false" tIns="0" lIns="0" bIns="0" rIns="0">
            <a:spAutoFit/>
          </a:bodyPr>
          <a:lstStyle/>
          <a:p>
            <a:pPr algn="l">
              <a:lnSpc>
                <a:spcPts val="2749"/>
              </a:lnSpc>
            </a:pPr>
            <a:r>
              <a:rPr lang="en-US" sz="2125">
                <a:solidFill>
                  <a:srgbClr val="532418"/>
                </a:solidFill>
                <a:latin typeface="Marcellus"/>
                <a:ea typeface="Marcellus"/>
                <a:cs typeface="Marcellus"/>
                <a:sym typeface="Marcellus"/>
              </a:rPr>
              <a:t>Discount-Dependent Products</a:t>
            </a:r>
          </a:p>
        </p:txBody>
      </p:sp>
      <p:sp>
        <p:nvSpPr>
          <p:cNvPr name="TextBox 12" id="12"/>
          <p:cNvSpPr txBox="true"/>
          <p:nvPr/>
        </p:nvSpPr>
        <p:spPr>
          <a:xfrm rot="0">
            <a:off x="9383017" y="2211438"/>
            <a:ext cx="8256091" cy="508099"/>
          </a:xfrm>
          <a:prstGeom prst="rect">
            <a:avLst/>
          </a:prstGeom>
        </p:spPr>
        <p:txBody>
          <a:bodyPr anchor="t" rtlCol="false" tIns="0" lIns="0" bIns="0" rIns="0">
            <a:spAutoFit/>
          </a:bodyPr>
          <a:lstStyle/>
          <a:p>
            <a:pPr algn="l">
              <a:lnSpc>
                <a:spcPts val="1874"/>
              </a:lnSpc>
            </a:pPr>
            <a:r>
              <a:rPr lang="en-US" sz="1437">
                <a:solidFill>
                  <a:srgbClr val="67534F"/>
                </a:solidFill>
                <a:latin typeface="Montserrat"/>
                <a:ea typeface="Montserrat"/>
                <a:cs typeface="Montserrat"/>
                <a:sym typeface="Montserrat"/>
              </a:rPr>
              <a:t>Products with the highest percentage of discounted purchases include Hat (50%), Sneakers (49.66%), Coat (49.07%), Sweater (48.17%), and Pants (47.37%).</a:t>
            </a:r>
          </a:p>
        </p:txBody>
      </p:sp>
      <p:grpSp>
        <p:nvGrpSpPr>
          <p:cNvPr name="Group 13" id="13"/>
          <p:cNvGrpSpPr>
            <a:grpSpLocks noChangeAspect="true"/>
          </p:cNvGrpSpPr>
          <p:nvPr/>
        </p:nvGrpSpPr>
        <p:grpSpPr>
          <a:xfrm rot="0">
            <a:off x="9383017" y="2931170"/>
            <a:ext cx="8256091" cy="8256091"/>
            <a:chOff x="0" y="0"/>
            <a:chExt cx="11008122" cy="11008122"/>
          </a:xfrm>
        </p:grpSpPr>
        <p:sp>
          <p:nvSpPr>
            <p:cNvPr name="Freeform 14" id="14" descr="preencoded.png"/>
            <p:cNvSpPr/>
            <p:nvPr/>
          </p:nvSpPr>
          <p:spPr>
            <a:xfrm flipH="false" flipV="false" rot="0">
              <a:off x="0" y="0"/>
              <a:ext cx="11008106" cy="11008106"/>
            </a:xfrm>
            <a:custGeom>
              <a:avLst/>
              <a:gdLst/>
              <a:ahLst/>
              <a:cxnLst/>
              <a:rect r="r" b="b" t="t" l="l"/>
              <a:pathLst>
                <a:path h="11008106" w="11008106">
                  <a:moveTo>
                    <a:pt x="0" y="0"/>
                  </a:moveTo>
                  <a:lnTo>
                    <a:pt x="11008106" y="0"/>
                  </a:lnTo>
                  <a:lnTo>
                    <a:pt x="11008106" y="11008106"/>
                  </a:lnTo>
                  <a:lnTo>
                    <a:pt x="0" y="11008106"/>
                  </a:lnTo>
                  <a:lnTo>
                    <a:pt x="0" y="0"/>
                  </a:lnTo>
                  <a:close/>
                </a:path>
              </a:pathLst>
            </a:custGeom>
            <a:blipFill>
              <a:blip r:embed="rId4"/>
              <a:stretch>
                <a:fillRect l="0" t="0" r="0" b="0"/>
              </a:stretch>
            </a:blip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C8AB"/>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4">
                <a:alpha val="90196"/>
              </a:srgbClr>
            </a:solidFill>
            <a:ln w="12700">
              <a:solidFill>
                <a:srgbClr val="000000"/>
              </a:solidFill>
            </a:ln>
          </p:spPr>
        </p:sp>
      </p:grpSp>
      <p:grpSp>
        <p:nvGrpSpPr>
          <p:cNvPr name="Group 6" id="6"/>
          <p:cNvGrpSpPr>
            <a:grpSpLocks noChangeAspect="true"/>
          </p:cNvGrpSpPr>
          <p:nvPr/>
        </p:nvGrpSpPr>
        <p:grpSpPr>
          <a:xfrm rot="0">
            <a:off x="0" y="0"/>
            <a:ext cx="7200900" cy="10287000"/>
            <a:chOff x="0" y="0"/>
            <a:chExt cx="9601200" cy="13716000"/>
          </a:xfrm>
        </p:grpSpPr>
        <p:sp>
          <p:nvSpPr>
            <p:cNvPr name="Freeform 7" id="7" descr="preencoded.png"/>
            <p:cNvSpPr/>
            <p:nvPr/>
          </p:nvSpPr>
          <p:spPr>
            <a:xfrm flipH="false" flipV="false" rot="0">
              <a:off x="0" y="0"/>
              <a:ext cx="9601200" cy="13716000"/>
            </a:xfrm>
            <a:custGeom>
              <a:avLst/>
              <a:gdLst/>
              <a:ahLst/>
              <a:cxnLst/>
              <a:rect r="r" b="b" t="t" l="l"/>
              <a:pathLst>
                <a:path h="13716000" w="9601200">
                  <a:moveTo>
                    <a:pt x="0" y="0"/>
                  </a:moveTo>
                  <a:lnTo>
                    <a:pt x="9601200" y="0"/>
                  </a:lnTo>
                  <a:lnTo>
                    <a:pt x="9601200" y="13716000"/>
                  </a:lnTo>
                  <a:lnTo>
                    <a:pt x="0" y="13716000"/>
                  </a:lnTo>
                  <a:lnTo>
                    <a:pt x="0" y="0"/>
                  </a:lnTo>
                  <a:close/>
                </a:path>
              </a:pathLst>
            </a:custGeom>
            <a:blipFill>
              <a:blip r:embed="rId3"/>
              <a:stretch>
                <a:fillRect l="0" t="0" r="0" b="0"/>
              </a:stretch>
            </a:blipFill>
          </p:spPr>
        </p:sp>
      </p:grpSp>
      <p:sp>
        <p:nvSpPr>
          <p:cNvPr name="TextBox 8" id="8"/>
          <p:cNvSpPr txBox="true"/>
          <p:nvPr/>
        </p:nvSpPr>
        <p:spPr>
          <a:xfrm rot="0">
            <a:off x="7850237" y="887611"/>
            <a:ext cx="9445526" cy="3245644"/>
          </a:xfrm>
          <a:prstGeom prst="rect">
            <a:avLst/>
          </a:prstGeom>
        </p:spPr>
        <p:txBody>
          <a:bodyPr anchor="t" rtlCol="false" tIns="0" lIns="0" bIns="0" rIns="0">
            <a:spAutoFit/>
          </a:bodyPr>
          <a:lstStyle/>
          <a:p>
            <a:pPr algn="l">
              <a:lnSpc>
                <a:spcPts val="8312"/>
              </a:lnSpc>
            </a:pPr>
            <a:r>
              <a:rPr lang="en-US" sz="6374">
                <a:solidFill>
                  <a:srgbClr val="532418"/>
                </a:solidFill>
                <a:latin typeface="Marcellus"/>
                <a:ea typeface="Marcellus"/>
                <a:cs typeface="Marcellus"/>
                <a:sym typeface="Marcellus"/>
              </a:rPr>
              <a:t>Customer Segmentation &amp; Top Products by Category</a:t>
            </a:r>
          </a:p>
        </p:txBody>
      </p:sp>
      <p:grpSp>
        <p:nvGrpSpPr>
          <p:cNvPr name="Group 9" id="9"/>
          <p:cNvGrpSpPr/>
          <p:nvPr/>
        </p:nvGrpSpPr>
        <p:grpSpPr>
          <a:xfrm rot="0">
            <a:off x="7835950" y="4544169"/>
            <a:ext cx="9474101" cy="2089696"/>
            <a:chOff x="0" y="0"/>
            <a:chExt cx="12632135" cy="2786262"/>
          </a:xfrm>
        </p:grpSpPr>
        <p:sp>
          <p:nvSpPr>
            <p:cNvPr name="Freeform 10" id="10"/>
            <p:cNvSpPr/>
            <p:nvPr/>
          </p:nvSpPr>
          <p:spPr>
            <a:xfrm flipH="false" flipV="false" rot="0">
              <a:off x="19050" y="19050"/>
              <a:ext cx="12594082" cy="2748153"/>
            </a:xfrm>
            <a:custGeom>
              <a:avLst/>
              <a:gdLst/>
              <a:ahLst/>
              <a:cxnLst/>
              <a:rect r="r" b="b" t="t" l="l"/>
              <a:pathLst>
                <a:path h="2748153" w="12594082">
                  <a:moveTo>
                    <a:pt x="0" y="158750"/>
                  </a:moveTo>
                  <a:cubicBezTo>
                    <a:pt x="0" y="71120"/>
                    <a:pt x="71882" y="0"/>
                    <a:pt x="160528" y="0"/>
                  </a:cubicBezTo>
                  <a:lnTo>
                    <a:pt x="12433554" y="0"/>
                  </a:lnTo>
                  <a:cubicBezTo>
                    <a:pt x="12522200" y="0"/>
                    <a:pt x="12594082" y="71120"/>
                    <a:pt x="12594082" y="158750"/>
                  </a:cubicBezTo>
                  <a:lnTo>
                    <a:pt x="12594082" y="2589403"/>
                  </a:lnTo>
                  <a:cubicBezTo>
                    <a:pt x="12594082" y="2677160"/>
                    <a:pt x="12522200" y="2748153"/>
                    <a:pt x="12433554" y="2748153"/>
                  </a:cubicBezTo>
                  <a:lnTo>
                    <a:pt x="160528" y="2748153"/>
                  </a:lnTo>
                  <a:cubicBezTo>
                    <a:pt x="71882" y="2748153"/>
                    <a:pt x="0" y="2677033"/>
                    <a:pt x="0" y="2589403"/>
                  </a:cubicBezTo>
                  <a:close/>
                </a:path>
              </a:pathLst>
            </a:custGeom>
            <a:solidFill>
              <a:srgbClr val="FFFFF4"/>
            </a:solidFill>
            <a:ln w="12700">
              <a:solidFill>
                <a:srgbClr val="000000"/>
              </a:solidFill>
            </a:ln>
          </p:spPr>
        </p:sp>
        <p:sp>
          <p:nvSpPr>
            <p:cNvPr name="Freeform 11" id="11"/>
            <p:cNvSpPr/>
            <p:nvPr/>
          </p:nvSpPr>
          <p:spPr>
            <a:xfrm flipH="false" flipV="false" rot="0">
              <a:off x="0" y="0"/>
              <a:ext cx="12632182" cy="2786253"/>
            </a:xfrm>
            <a:custGeom>
              <a:avLst/>
              <a:gdLst/>
              <a:ahLst/>
              <a:cxnLst/>
              <a:rect r="r" b="b" t="t" l="l"/>
              <a:pathLst>
                <a:path h="2786253" w="12632182">
                  <a:moveTo>
                    <a:pt x="0" y="177800"/>
                  </a:moveTo>
                  <a:cubicBezTo>
                    <a:pt x="0" y="79375"/>
                    <a:pt x="80645" y="0"/>
                    <a:pt x="179578" y="0"/>
                  </a:cubicBezTo>
                  <a:lnTo>
                    <a:pt x="12452604" y="0"/>
                  </a:lnTo>
                  <a:lnTo>
                    <a:pt x="12452604" y="19050"/>
                  </a:lnTo>
                  <a:lnTo>
                    <a:pt x="12452604" y="0"/>
                  </a:lnTo>
                  <a:cubicBezTo>
                    <a:pt x="12551537" y="0"/>
                    <a:pt x="12632182" y="79375"/>
                    <a:pt x="12632182" y="177800"/>
                  </a:cubicBezTo>
                  <a:lnTo>
                    <a:pt x="12613132" y="177800"/>
                  </a:lnTo>
                  <a:lnTo>
                    <a:pt x="12632182" y="177800"/>
                  </a:lnTo>
                  <a:lnTo>
                    <a:pt x="12632182" y="2608453"/>
                  </a:lnTo>
                  <a:lnTo>
                    <a:pt x="12613132" y="2608453"/>
                  </a:lnTo>
                  <a:lnTo>
                    <a:pt x="12632182" y="2608453"/>
                  </a:lnTo>
                  <a:cubicBezTo>
                    <a:pt x="12632182" y="2706878"/>
                    <a:pt x="12551537" y="2786253"/>
                    <a:pt x="12452604" y="2786253"/>
                  </a:cubicBezTo>
                  <a:lnTo>
                    <a:pt x="12452604" y="2767203"/>
                  </a:lnTo>
                  <a:lnTo>
                    <a:pt x="12452604" y="2786253"/>
                  </a:lnTo>
                  <a:lnTo>
                    <a:pt x="179578" y="2786253"/>
                  </a:lnTo>
                  <a:lnTo>
                    <a:pt x="179578" y="2767203"/>
                  </a:lnTo>
                  <a:lnTo>
                    <a:pt x="179578" y="2786253"/>
                  </a:lnTo>
                  <a:cubicBezTo>
                    <a:pt x="80645" y="2786253"/>
                    <a:pt x="0" y="2706878"/>
                    <a:pt x="0" y="2608453"/>
                  </a:cubicBezTo>
                  <a:lnTo>
                    <a:pt x="0" y="177800"/>
                  </a:lnTo>
                  <a:lnTo>
                    <a:pt x="19050" y="177800"/>
                  </a:lnTo>
                  <a:lnTo>
                    <a:pt x="0" y="177800"/>
                  </a:lnTo>
                  <a:moveTo>
                    <a:pt x="38100" y="177800"/>
                  </a:moveTo>
                  <a:lnTo>
                    <a:pt x="38100" y="2608453"/>
                  </a:lnTo>
                  <a:lnTo>
                    <a:pt x="19050" y="2608453"/>
                  </a:lnTo>
                  <a:lnTo>
                    <a:pt x="38100" y="2608453"/>
                  </a:lnTo>
                  <a:cubicBezTo>
                    <a:pt x="38100" y="2685415"/>
                    <a:pt x="101219" y="2748153"/>
                    <a:pt x="179578" y="2748153"/>
                  </a:cubicBezTo>
                  <a:lnTo>
                    <a:pt x="12452604" y="2748153"/>
                  </a:lnTo>
                  <a:cubicBezTo>
                    <a:pt x="12530963" y="2748153"/>
                    <a:pt x="12594082" y="2685415"/>
                    <a:pt x="12594082" y="2608453"/>
                  </a:cubicBezTo>
                  <a:lnTo>
                    <a:pt x="12594082" y="177800"/>
                  </a:lnTo>
                  <a:cubicBezTo>
                    <a:pt x="12594082" y="100838"/>
                    <a:pt x="12530963" y="38100"/>
                    <a:pt x="12452604" y="38100"/>
                  </a:cubicBezTo>
                  <a:lnTo>
                    <a:pt x="179578" y="38100"/>
                  </a:lnTo>
                  <a:lnTo>
                    <a:pt x="179578" y="19050"/>
                  </a:lnTo>
                  <a:lnTo>
                    <a:pt x="179578" y="38100"/>
                  </a:lnTo>
                  <a:cubicBezTo>
                    <a:pt x="101219" y="38100"/>
                    <a:pt x="38100" y="100838"/>
                    <a:pt x="38100" y="177800"/>
                  </a:cubicBezTo>
                  <a:close/>
                </a:path>
              </a:pathLst>
            </a:custGeom>
            <a:solidFill>
              <a:srgbClr val="FFE0CC"/>
            </a:solidFill>
            <a:ln w="12700">
              <a:solidFill>
                <a:srgbClr val="000000"/>
              </a:solidFill>
            </a:ln>
          </p:spPr>
        </p:sp>
      </p:grpSp>
      <p:sp>
        <p:nvSpPr>
          <p:cNvPr name="TextBox 12" id="12"/>
          <p:cNvSpPr txBox="true"/>
          <p:nvPr/>
        </p:nvSpPr>
        <p:spPr>
          <a:xfrm rot="0">
            <a:off x="8162330" y="4841974"/>
            <a:ext cx="4470499" cy="558404"/>
          </a:xfrm>
          <a:prstGeom prst="rect">
            <a:avLst/>
          </a:prstGeom>
        </p:spPr>
        <p:txBody>
          <a:bodyPr anchor="t" rtlCol="false" tIns="0" lIns="0" bIns="0" rIns="0">
            <a:spAutoFit/>
          </a:bodyPr>
          <a:lstStyle/>
          <a:p>
            <a:pPr algn="l">
              <a:lnSpc>
                <a:spcPts val="4124"/>
              </a:lnSpc>
            </a:pPr>
            <a:r>
              <a:rPr lang="en-US" sz="3187">
                <a:solidFill>
                  <a:srgbClr val="67534F"/>
                </a:solidFill>
                <a:latin typeface="Marcellus"/>
                <a:ea typeface="Marcellus"/>
                <a:cs typeface="Marcellus"/>
                <a:sym typeface="Marcellus"/>
              </a:rPr>
              <a:t>Customer Segmentation</a:t>
            </a:r>
          </a:p>
        </p:txBody>
      </p:sp>
      <p:sp>
        <p:nvSpPr>
          <p:cNvPr name="TextBox 13" id="13"/>
          <p:cNvSpPr txBox="true"/>
          <p:nvPr/>
        </p:nvSpPr>
        <p:spPr>
          <a:xfrm rot="0">
            <a:off x="8162330" y="5551437"/>
            <a:ext cx="8821341" cy="756047"/>
          </a:xfrm>
          <a:prstGeom prst="rect">
            <a:avLst/>
          </a:prstGeom>
        </p:spPr>
        <p:txBody>
          <a:bodyPr anchor="t" rtlCol="false" tIns="0" lIns="0" bIns="0" rIns="0">
            <a:spAutoFit/>
          </a:bodyPr>
          <a:lstStyle/>
          <a:p>
            <a:pPr algn="l">
              <a:lnSpc>
                <a:spcPts val="2875"/>
              </a:lnSpc>
            </a:pPr>
            <a:r>
              <a:rPr lang="en-US" sz="2187">
                <a:solidFill>
                  <a:srgbClr val="67534F"/>
                </a:solidFill>
                <a:latin typeface="Montserrat"/>
                <a:ea typeface="Montserrat"/>
                <a:cs typeface="Montserrat"/>
                <a:sym typeface="Montserrat"/>
              </a:rPr>
              <a:t>Customers classified into Loyal (3116), Returning (701), and New (83) segments based on purchase history.</a:t>
            </a:r>
          </a:p>
        </p:txBody>
      </p:sp>
      <p:grpSp>
        <p:nvGrpSpPr>
          <p:cNvPr name="Group 14" id="14"/>
          <p:cNvGrpSpPr/>
          <p:nvPr/>
        </p:nvGrpSpPr>
        <p:grpSpPr>
          <a:xfrm rot="0">
            <a:off x="7835950" y="6888808"/>
            <a:ext cx="9474101" cy="2458194"/>
            <a:chOff x="0" y="0"/>
            <a:chExt cx="12632135" cy="3277592"/>
          </a:xfrm>
        </p:grpSpPr>
        <p:sp>
          <p:nvSpPr>
            <p:cNvPr name="Freeform 15" id="15"/>
            <p:cNvSpPr/>
            <p:nvPr/>
          </p:nvSpPr>
          <p:spPr>
            <a:xfrm flipH="false" flipV="false" rot="0">
              <a:off x="19050" y="19050"/>
              <a:ext cx="12594082" cy="3239516"/>
            </a:xfrm>
            <a:custGeom>
              <a:avLst/>
              <a:gdLst/>
              <a:ahLst/>
              <a:cxnLst/>
              <a:rect r="r" b="b" t="t" l="l"/>
              <a:pathLst>
                <a:path h="3239516" w="12594082">
                  <a:moveTo>
                    <a:pt x="0" y="158750"/>
                  </a:moveTo>
                  <a:cubicBezTo>
                    <a:pt x="0" y="71120"/>
                    <a:pt x="71755" y="0"/>
                    <a:pt x="160147" y="0"/>
                  </a:cubicBezTo>
                  <a:lnTo>
                    <a:pt x="12433935" y="0"/>
                  </a:lnTo>
                  <a:cubicBezTo>
                    <a:pt x="12522327" y="0"/>
                    <a:pt x="12594082" y="71120"/>
                    <a:pt x="12594082" y="158750"/>
                  </a:cubicBezTo>
                  <a:lnTo>
                    <a:pt x="12594082" y="3080766"/>
                  </a:lnTo>
                  <a:cubicBezTo>
                    <a:pt x="12594082" y="3168396"/>
                    <a:pt x="12522327" y="3239516"/>
                    <a:pt x="12433935" y="3239516"/>
                  </a:cubicBezTo>
                  <a:lnTo>
                    <a:pt x="160147" y="3239516"/>
                  </a:lnTo>
                  <a:cubicBezTo>
                    <a:pt x="71755" y="3239516"/>
                    <a:pt x="0" y="3168396"/>
                    <a:pt x="0" y="3080766"/>
                  </a:cubicBezTo>
                  <a:close/>
                </a:path>
              </a:pathLst>
            </a:custGeom>
            <a:solidFill>
              <a:srgbClr val="FFFFF4"/>
            </a:solidFill>
            <a:ln w="12700">
              <a:solidFill>
                <a:srgbClr val="000000"/>
              </a:solidFill>
            </a:ln>
          </p:spPr>
        </p:sp>
        <p:sp>
          <p:nvSpPr>
            <p:cNvPr name="Freeform 16" id="16"/>
            <p:cNvSpPr/>
            <p:nvPr/>
          </p:nvSpPr>
          <p:spPr>
            <a:xfrm flipH="false" flipV="false" rot="0">
              <a:off x="0" y="0"/>
              <a:ext cx="12632182" cy="3277616"/>
            </a:xfrm>
            <a:custGeom>
              <a:avLst/>
              <a:gdLst/>
              <a:ahLst/>
              <a:cxnLst/>
              <a:rect r="r" b="b" t="t" l="l"/>
              <a:pathLst>
                <a:path h="3277616" w="12632182">
                  <a:moveTo>
                    <a:pt x="0" y="177800"/>
                  </a:moveTo>
                  <a:cubicBezTo>
                    <a:pt x="0" y="79502"/>
                    <a:pt x="80391" y="0"/>
                    <a:pt x="179197" y="0"/>
                  </a:cubicBezTo>
                  <a:lnTo>
                    <a:pt x="12452985" y="0"/>
                  </a:lnTo>
                  <a:lnTo>
                    <a:pt x="12452985" y="19050"/>
                  </a:lnTo>
                  <a:lnTo>
                    <a:pt x="12452985" y="0"/>
                  </a:lnTo>
                  <a:cubicBezTo>
                    <a:pt x="12551791" y="0"/>
                    <a:pt x="12632182" y="79502"/>
                    <a:pt x="12632182" y="177800"/>
                  </a:cubicBezTo>
                  <a:lnTo>
                    <a:pt x="12613132" y="177800"/>
                  </a:lnTo>
                  <a:lnTo>
                    <a:pt x="12632182" y="177800"/>
                  </a:lnTo>
                  <a:lnTo>
                    <a:pt x="12632182" y="3099816"/>
                  </a:lnTo>
                  <a:lnTo>
                    <a:pt x="12613132" y="3099816"/>
                  </a:lnTo>
                  <a:lnTo>
                    <a:pt x="12632182" y="3099816"/>
                  </a:lnTo>
                  <a:cubicBezTo>
                    <a:pt x="12632182" y="3198114"/>
                    <a:pt x="12551791" y="3277616"/>
                    <a:pt x="12452985" y="3277616"/>
                  </a:cubicBezTo>
                  <a:lnTo>
                    <a:pt x="12452985" y="3258566"/>
                  </a:lnTo>
                  <a:lnTo>
                    <a:pt x="12452985" y="3277616"/>
                  </a:lnTo>
                  <a:lnTo>
                    <a:pt x="179197" y="3277616"/>
                  </a:lnTo>
                  <a:lnTo>
                    <a:pt x="179197" y="3258566"/>
                  </a:lnTo>
                  <a:lnTo>
                    <a:pt x="179197" y="3277616"/>
                  </a:lnTo>
                  <a:cubicBezTo>
                    <a:pt x="80391" y="3277616"/>
                    <a:pt x="0" y="3198114"/>
                    <a:pt x="0" y="3099816"/>
                  </a:cubicBezTo>
                  <a:lnTo>
                    <a:pt x="0" y="177800"/>
                  </a:lnTo>
                  <a:lnTo>
                    <a:pt x="19050" y="177800"/>
                  </a:lnTo>
                  <a:lnTo>
                    <a:pt x="0" y="177800"/>
                  </a:lnTo>
                  <a:moveTo>
                    <a:pt x="38100" y="177800"/>
                  </a:moveTo>
                  <a:lnTo>
                    <a:pt x="38100" y="3099816"/>
                  </a:lnTo>
                  <a:lnTo>
                    <a:pt x="19050" y="3099816"/>
                  </a:lnTo>
                  <a:lnTo>
                    <a:pt x="38100" y="3099816"/>
                  </a:lnTo>
                  <a:cubicBezTo>
                    <a:pt x="38100" y="3176778"/>
                    <a:pt x="101092" y="3239516"/>
                    <a:pt x="179197" y="3239516"/>
                  </a:cubicBezTo>
                  <a:lnTo>
                    <a:pt x="12452985" y="3239516"/>
                  </a:lnTo>
                  <a:cubicBezTo>
                    <a:pt x="12531090" y="3239516"/>
                    <a:pt x="12594082" y="3176778"/>
                    <a:pt x="12594082" y="3099816"/>
                  </a:cubicBezTo>
                  <a:lnTo>
                    <a:pt x="12594082" y="177800"/>
                  </a:lnTo>
                  <a:cubicBezTo>
                    <a:pt x="12594082" y="100838"/>
                    <a:pt x="12531090" y="38100"/>
                    <a:pt x="12452985" y="38100"/>
                  </a:cubicBezTo>
                  <a:lnTo>
                    <a:pt x="179197" y="38100"/>
                  </a:lnTo>
                  <a:lnTo>
                    <a:pt x="179197" y="19050"/>
                  </a:lnTo>
                  <a:lnTo>
                    <a:pt x="179197" y="38100"/>
                  </a:lnTo>
                  <a:cubicBezTo>
                    <a:pt x="101092" y="38100"/>
                    <a:pt x="38100" y="100838"/>
                    <a:pt x="38100" y="177800"/>
                  </a:cubicBezTo>
                  <a:close/>
                </a:path>
              </a:pathLst>
            </a:custGeom>
            <a:solidFill>
              <a:srgbClr val="FFE0CC"/>
            </a:solidFill>
            <a:ln w="12700">
              <a:solidFill>
                <a:srgbClr val="000000"/>
              </a:solidFill>
            </a:ln>
          </p:spPr>
        </p:sp>
      </p:grpSp>
      <p:sp>
        <p:nvSpPr>
          <p:cNvPr name="TextBox 17" id="17"/>
          <p:cNvSpPr txBox="true"/>
          <p:nvPr/>
        </p:nvSpPr>
        <p:spPr>
          <a:xfrm rot="0">
            <a:off x="8162330" y="7186612"/>
            <a:ext cx="4986635" cy="558404"/>
          </a:xfrm>
          <a:prstGeom prst="rect">
            <a:avLst/>
          </a:prstGeom>
        </p:spPr>
        <p:txBody>
          <a:bodyPr anchor="t" rtlCol="false" tIns="0" lIns="0" bIns="0" rIns="0">
            <a:spAutoFit/>
          </a:bodyPr>
          <a:lstStyle/>
          <a:p>
            <a:pPr algn="l">
              <a:lnSpc>
                <a:spcPts val="4124"/>
              </a:lnSpc>
            </a:pPr>
            <a:r>
              <a:rPr lang="en-US" sz="3187">
                <a:solidFill>
                  <a:srgbClr val="67534F"/>
                </a:solidFill>
                <a:latin typeface="Marcellus"/>
                <a:ea typeface="Marcellus"/>
                <a:cs typeface="Marcellus"/>
                <a:sym typeface="Marcellus"/>
              </a:rPr>
              <a:t>Top Products per Category</a:t>
            </a:r>
          </a:p>
        </p:txBody>
      </p:sp>
      <p:sp>
        <p:nvSpPr>
          <p:cNvPr name="TextBox 18" id="18"/>
          <p:cNvSpPr txBox="true"/>
          <p:nvPr/>
        </p:nvSpPr>
        <p:spPr>
          <a:xfrm rot="0">
            <a:off x="8162330" y="7896076"/>
            <a:ext cx="8821341" cy="1124545"/>
          </a:xfrm>
          <a:prstGeom prst="rect">
            <a:avLst/>
          </a:prstGeom>
        </p:spPr>
        <p:txBody>
          <a:bodyPr anchor="t" rtlCol="false" tIns="0" lIns="0" bIns="0" rIns="0">
            <a:spAutoFit/>
          </a:bodyPr>
          <a:lstStyle/>
          <a:p>
            <a:pPr algn="l">
              <a:lnSpc>
                <a:spcPts val="2875"/>
              </a:lnSpc>
            </a:pPr>
            <a:r>
              <a:rPr lang="en-US" sz="2187">
                <a:solidFill>
                  <a:srgbClr val="67534F"/>
                </a:solidFill>
                <a:latin typeface="Montserrat"/>
                <a:ea typeface="Montserrat"/>
                <a:cs typeface="Montserrat"/>
                <a:sym typeface="Montserrat"/>
              </a:rPr>
              <a:t>Jewelry, Blouse, Sandals, and Jacket were the most purchased items in Accessories, Clothing, Footwear, and Outerwear, respectively.</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C8AB"/>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4">
                <a:alpha val="90196"/>
              </a:srgbClr>
            </a:solidFill>
            <a:ln w="12700">
              <a:solidFill>
                <a:srgbClr val="000000"/>
              </a:solidFill>
            </a:ln>
          </p:spPr>
        </p:sp>
      </p:grpSp>
      <p:sp>
        <p:nvSpPr>
          <p:cNvPr name="TextBox 6" id="6"/>
          <p:cNvSpPr txBox="true"/>
          <p:nvPr/>
        </p:nvSpPr>
        <p:spPr>
          <a:xfrm rot="0">
            <a:off x="674340" y="491729"/>
            <a:ext cx="10107066" cy="758130"/>
          </a:xfrm>
          <a:prstGeom prst="rect">
            <a:avLst/>
          </a:prstGeom>
        </p:spPr>
        <p:txBody>
          <a:bodyPr anchor="t" rtlCol="false" tIns="0" lIns="0" bIns="0" rIns="0">
            <a:spAutoFit/>
          </a:bodyPr>
          <a:lstStyle/>
          <a:p>
            <a:pPr algn="l">
              <a:lnSpc>
                <a:spcPts val="5625"/>
              </a:lnSpc>
            </a:pPr>
            <a:r>
              <a:rPr lang="en-US" sz="4312">
                <a:solidFill>
                  <a:srgbClr val="532418"/>
                </a:solidFill>
                <a:latin typeface="Marcellus"/>
                <a:ea typeface="Marcellus"/>
                <a:cs typeface="Marcellus"/>
                <a:sym typeface="Marcellus"/>
              </a:rPr>
              <a:t>Repeat Buyers &amp; Revenue by Age Group</a:t>
            </a:r>
          </a:p>
        </p:txBody>
      </p:sp>
      <p:sp>
        <p:nvSpPr>
          <p:cNvPr name="TextBox 7" id="7"/>
          <p:cNvSpPr txBox="true"/>
          <p:nvPr/>
        </p:nvSpPr>
        <p:spPr>
          <a:xfrm rot="0">
            <a:off x="674340" y="1693366"/>
            <a:ext cx="3758505" cy="398115"/>
          </a:xfrm>
          <a:prstGeom prst="rect">
            <a:avLst/>
          </a:prstGeom>
        </p:spPr>
        <p:txBody>
          <a:bodyPr anchor="t" rtlCol="false" tIns="0" lIns="0" bIns="0" rIns="0">
            <a:spAutoFit/>
          </a:bodyPr>
          <a:lstStyle/>
          <a:p>
            <a:pPr algn="l">
              <a:lnSpc>
                <a:spcPts val="2812"/>
              </a:lnSpc>
            </a:pPr>
            <a:r>
              <a:rPr lang="en-US" sz="2125">
                <a:solidFill>
                  <a:srgbClr val="532418"/>
                </a:solidFill>
                <a:latin typeface="Marcellus"/>
                <a:ea typeface="Marcellus"/>
                <a:cs typeface="Marcellus"/>
                <a:sym typeface="Marcellus"/>
              </a:rPr>
              <a:t>Repeat Buyers &amp; Subscriptions</a:t>
            </a:r>
          </a:p>
        </p:txBody>
      </p:sp>
      <p:sp>
        <p:nvSpPr>
          <p:cNvPr name="TextBox 8" id="8"/>
          <p:cNvSpPr txBox="true"/>
          <p:nvPr/>
        </p:nvSpPr>
        <p:spPr>
          <a:xfrm rot="0">
            <a:off x="674340" y="2265015"/>
            <a:ext cx="8234660" cy="520005"/>
          </a:xfrm>
          <a:prstGeom prst="rect">
            <a:avLst/>
          </a:prstGeom>
        </p:spPr>
        <p:txBody>
          <a:bodyPr anchor="t" rtlCol="false" tIns="0" lIns="0" bIns="0" rIns="0">
            <a:spAutoFit/>
          </a:bodyPr>
          <a:lstStyle/>
          <a:p>
            <a:pPr algn="l">
              <a:lnSpc>
                <a:spcPts val="1937"/>
              </a:lnSpc>
            </a:pPr>
            <a:r>
              <a:rPr lang="en-US" sz="1500">
                <a:solidFill>
                  <a:srgbClr val="67534F"/>
                </a:solidFill>
                <a:latin typeface="Montserrat"/>
                <a:ea typeface="Montserrat"/>
                <a:cs typeface="Montserrat"/>
                <a:sym typeface="Montserrat"/>
              </a:rPr>
              <a:t>Out of 3476 repeat buyers, 958 (27.5%) are subscribers, indicating a correlation between repeat purchases and subscription status.</a:t>
            </a:r>
          </a:p>
        </p:txBody>
      </p:sp>
      <p:grpSp>
        <p:nvGrpSpPr>
          <p:cNvPr name="Group 9" id="9"/>
          <p:cNvGrpSpPr>
            <a:grpSpLocks noChangeAspect="true"/>
          </p:cNvGrpSpPr>
          <p:nvPr/>
        </p:nvGrpSpPr>
        <p:grpSpPr>
          <a:xfrm rot="0">
            <a:off x="674340" y="3001715"/>
            <a:ext cx="8234660" cy="8234660"/>
            <a:chOff x="0" y="0"/>
            <a:chExt cx="10979547" cy="10979547"/>
          </a:xfrm>
        </p:grpSpPr>
        <p:sp>
          <p:nvSpPr>
            <p:cNvPr name="Freeform 10" id="10" descr="preencoded.png"/>
            <p:cNvSpPr/>
            <p:nvPr/>
          </p:nvSpPr>
          <p:spPr>
            <a:xfrm flipH="false" flipV="false" rot="0">
              <a:off x="0" y="0"/>
              <a:ext cx="10979531" cy="10979531"/>
            </a:xfrm>
            <a:custGeom>
              <a:avLst/>
              <a:gdLst/>
              <a:ahLst/>
              <a:cxnLst/>
              <a:rect r="r" b="b" t="t" l="l"/>
              <a:pathLst>
                <a:path h="10979531" w="10979531">
                  <a:moveTo>
                    <a:pt x="0" y="0"/>
                  </a:moveTo>
                  <a:lnTo>
                    <a:pt x="10979531" y="0"/>
                  </a:lnTo>
                  <a:lnTo>
                    <a:pt x="10979531" y="10979531"/>
                  </a:lnTo>
                  <a:lnTo>
                    <a:pt x="0" y="10979531"/>
                  </a:lnTo>
                  <a:lnTo>
                    <a:pt x="0" y="0"/>
                  </a:lnTo>
                  <a:close/>
                </a:path>
              </a:pathLst>
            </a:custGeom>
            <a:blipFill>
              <a:blip r:embed="rId3"/>
              <a:stretch>
                <a:fillRect l="0" t="0" r="0" b="0"/>
              </a:stretch>
            </a:blipFill>
          </p:spPr>
        </p:sp>
      </p:grpSp>
      <p:sp>
        <p:nvSpPr>
          <p:cNvPr name="TextBox 11" id="11"/>
          <p:cNvSpPr txBox="true"/>
          <p:nvPr/>
        </p:nvSpPr>
        <p:spPr>
          <a:xfrm rot="0">
            <a:off x="9388525" y="1693366"/>
            <a:ext cx="2907953" cy="398115"/>
          </a:xfrm>
          <a:prstGeom prst="rect">
            <a:avLst/>
          </a:prstGeom>
        </p:spPr>
        <p:txBody>
          <a:bodyPr anchor="t" rtlCol="false" tIns="0" lIns="0" bIns="0" rIns="0">
            <a:spAutoFit/>
          </a:bodyPr>
          <a:lstStyle/>
          <a:p>
            <a:pPr algn="l">
              <a:lnSpc>
                <a:spcPts val="2812"/>
              </a:lnSpc>
            </a:pPr>
            <a:r>
              <a:rPr lang="en-US" sz="2125">
                <a:solidFill>
                  <a:srgbClr val="532418"/>
                </a:solidFill>
                <a:latin typeface="Marcellus"/>
                <a:ea typeface="Marcellus"/>
                <a:cs typeface="Marcellus"/>
                <a:sym typeface="Marcellus"/>
              </a:rPr>
              <a:t>Revenue by Age Group</a:t>
            </a:r>
          </a:p>
        </p:txBody>
      </p:sp>
      <p:grpSp>
        <p:nvGrpSpPr>
          <p:cNvPr name="Group 12" id="12"/>
          <p:cNvGrpSpPr>
            <a:grpSpLocks noChangeAspect="true"/>
          </p:cNvGrpSpPr>
          <p:nvPr/>
        </p:nvGrpSpPr>
        <p:grpSpPr>
          <a:xfrm rot="0">
            <a:off x="9388525" y="2308175"/>
            <a:ext cx="8234660" cy="4611290"/>
            <a:chOff x="0" y="0"/>
            <a:chExt cx="10979547" cy="6148387"/>
          </a:xfrm>
        </p:grpSpPr>
        <p:sp>
          <p:nvSpPr>
            <p:cNvPr name="Freeform 13" id="13" descr="preencoded.png"/>
            <p:cNvSpPr/>
            <p:nvPr/>
          </p:nvSpPr>
          <p:spPr>
            <a:xfrm flipH="false" flipV="false" rot="0">
              <a:off x="0" y="0"/>
              <a:ext cx="10979531" cy="6148324"/>
            </a:xfrm>
            <a:custGeom>
              <a:avLst/>
              <a:gdLst/>
              <a:ahLst/>
              <a:cxnLst/>
              <a:rect r="r" b="b" t="t" l="l"/>
              <a:pathLst>
                <a:path h="6148324" w="10979531">
                  <a:moveTo>
                    <a:pt x="0" y="0"/>
                  </a:moveTo>
                  <a:lnTo>
                    <a:pt x="10979531" y="0"/>
                  </a:lnTo>
                  <a:lnTo>
                    <a:pt x="10979531" y="6148324"/>
                  </a:lnTo>
                  <a:lnTo>
                    <a:pt x="0" y="6148324"/>
                  </a:lnTo>
                  <a:lnTo>
                    <a:pt x="0" y="0"/>
                  </a:lnTo>
                  <a:close/>
                </a:path>
              </a:pathLst>
            </a:custGeom>
            <a:blipFill>
              <a:blip r:embed="rId4"/>
              <a:stretch>
                <a:fillRect l="-40" t="0" r="-40" b="-1"/>
              </a:stretch>
            </a:blipFill>
          </p:spPr>
        </p:sp>
      </p:grpSp>
      <p:sp>
        <p:nvSpPr>
          <p:cNvPr name="TextBox 14" id="14"/>
          <p:cNvSpPr txBox="true"/>
          <p:nvPr/>
        </p:nvSpPr>
        <p:spPr>
          <a:xfrm rot="0">
            <a:off x="9388525" y="7117110"/>
            <a:ext cx="8234660" cy="520005"/>
          </a:xfrm>
          <a:prstGeom prst="rect">
            <a:avLst/>
          </a:prstGeom>
        </p:spPr>
        <p:txBody>
          <a:bodyPr anchor="t" rtlCol="false" tIns="0" lIns="0" bIns="0" rIns="0">
            <a:spAutoFit/>
          </a:bodyPr>
          <a:lstStyle/>
          <a:p>
            <a:pPr algn="l">
              <a:lnSpc>
                <a:spcPts val="1937"/>
              </a:lnSpc>
            </a:pPr>
            <a:r>
              <a:rPr lang="en-US" sz="1500">
                <a:solidFill>
                  <a:srgbClr val="67534F"/>
                </a:solidFill>
                <a:latin typeface="Montserrat"/>
                <a:ea typeface="Montserrat"/>
                <a:cs typeface="Montserrat"/>
                <a:sym typeface="Montserrat"/>
              </a:rPr>
              <a:t>Young Adults generated the highest revenue, followed closely by Middle-aged customers.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C8AB"/>
            </a:solidFill>
            <a:ln w="12700">
              <a:solidFill>
                <a:srgbClr val="000000"/>
              </a:solidFill>
            </a:ln>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FFFF4">
                <a:alpha val="90196"/>
              </a:srgbClr>
            </a:solidFill>
            <a:ln w="12700">
              <a:solidFill>
                <a:srgbClr val="000000"/>
              </a:solidFill>
            </a:ln>
          </p:spPr>
        </p:sp>
      </p:grpSp>
      <p:grpSp>
        <p:nvGrpSpPr>
          <p:cNvPr name="Group 6" id="6"/>
          <p:cNvGrpSpPr>
            <a:grpSpLocks noChangeAspect="true"/>
          </p:cNvGrpSpPr>
          <p:nvPr/>
        </p:nvGrpSpPr>
        <p:grpSpPr>
          <a:xfrm rot="0">
            <a:off x="0" y="0"/>
            <a:ext cx="7200900" cy="10287000"/>
            <a:chOff x="0" y="0"/>
            <a:chExt cx="9601200" cy="13716000"/>
          </a:xfrm>
        </p:grpSpPr>
        <p:sp>
          <p:nvSpPr>
            <p:cNvPr name="Freeform 7" id="7" descr="preencoded.png"/>
            <p:cNvSpPr/>
            <p:nvPr/>
          </p:nvSpPr>
          <p:spPr>
            <a:xfrm flipH="false" flipV="false" rot="0">
              <a:off x="0" y="0"/>
              <a:ext cx="9601200" cy="13716000"/>
            </a:xfrm>
            <a:custGeom>
              <a:avLst/>
              <a:gdLst/>
              <a:ahLst/>
              <a:cxnLst/>
              <a:rect r="r" b="b" t="t" l="l"/>
              <a:pathLst>
                <a:path h="13716000" w="9601200">
                  <a:moveTo>
                    <a:pt x="0" y="0"/>
                  </a:moveTo>
                  <a:lnTo>
                    <a:pt x="9601200" y="0"/>
                  </a:lnTo>
                  <a:lnTo>
                    <a:pt x="9601200" y="13716000"/>
                  </a:lnTo>
                  <a:lnTo>
                    <a:pt x="0" y="13716000"/>
                  </a:lnTo>
                  <a:lnTo>
                    <a:pt x="0" y="0"/>
                  </a:lnTo>
                  <a:close/>
                </a:path>
              </a:pathLst>
            </a:custGeom>
            <a:blipFill>
              <a:blip r:embed="rId3"/>
              <a:stretch>
                <a:fillRect l="0" t="0" r="0" b="0"/>
              </a:stretch>
            </a:blipFill>
          </p:spPr>
        </p:sp>
      </p:grpSp>
      <p:sp>
        <p:nvSpPr>
          <p:cNvPr name="TextBox 8" id="8"/>
          <p:cNvSpPr txBox="true"/>
          <p:nvPr/>
        </p:nvSpPr>
        <p:spPr>
          <a:xfrm rot="0">
            <a:off x="7850237" y="3251746"/>
            <a:ext cx="9445526" cy="2185987"/>
          </a:xfrm>
          <a:prstGeom prst="rect">
            <a:avLst/>
          </a:prstGeom>
        </p:spPr>
        <p:txBody>
          <a:bodyPr anchor="t" rtlCol="false" tIns="0" lIns="0" bIns="0" rIns="0">
            <a:spAutoFit/>
          </a:bodyPr>
          <a:lstStyle/>
          <a:p>
            <a:pPr algn="l">
              <a:lnSpc>
                <a:spcPts val="8312"/>
              </a:lnSpc>
            </a:pPr>
            <a:r>
              <a:rPr lang="en-US" sz="6374">
                <a:solidFill>
                  <a:srgbClr val="532418"/>
                </a:solidFill>
                <a:latin typeface="Marcellus"/>
                <a:ea typeface="Marcellus"/>
                <a:cs typeface="Marcellus"/>
                <a:sym typeface="Marcellus"/>
              </a:rPr>
              <a:t>Interactive Dashboard in Power BI</a:t>
            </a:r>
          </a:p>
        </p:txBody>
      </p:sp>
      <p:sp>
        <p:nvSpPr>
          <p:cNvPr name="TextBox 9" id="9"/>
          <p:cNvSpPr txBox="true"/>
          <p:nvPr/>
        </p:nvSpPr>
        <p:spPr>
          <a:xfrm rot="0">
            <a:off x="7850237" y="5843885"/>
            <a:ext cx="9445526" cy="1124545"/>
          </a:xfrm>
          <a:prstGeom prst="rect">
            <a:avLst/>
          </a:prstGeom>
        </p:spPr>
        <p:txBody>
          <a:bodyPr anchor="t" rtlCol="false" tIns="0" lIns="0" bIns="0" rIns="0">
            <a:spAutoFit/>
          </a:bodyPr>
          <a:lstStyle/>
          <a:p>
            <a:pPr algn="l">
              <a:lnSpc>
                <a:spcPts val="2875"/>
              </a:lnSpc>
            </a:pPr>
            <a:r>
              <a:rPr lang="en-US" sz="2187">
                <a:solidFill>
                  <a:srgbClr val="67534F"/>
                </a:solidFill>
                <a:latin typeface="Montserrat"/>
                <a:ea typeface="Montserrat"/>
                <a:cs typeface="Montserrat"/>
                <a:sym typeface="Montserrat"/>
              </a:rPr>
              <a:t>An interactive dashboard was developed in Power BI to visually present all key insights, allowing for dynamic exploration of customer shopping behavior data.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DAG61ZvXGQ4</dc:identifier>
  <dcterms:modified xsi:type="dcterms:W3CDTF">2011-08-01T06:04:30Z</dcterms:modified>
  <cp:revision>1</cp:revision>
  <dc:title>Customer-Shopping-Behavior-Analysis </dc:title>
</cp:coreProperties>
</file>

<file path=docProps/thumbnail.jpeg>
</file>